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sldIdLst>
    <p:sldId id="256" r:id="rId2"/>
    <p:sldId id="348" r:id="rId3"/>
    <p:sldId id="350" r:id="rId4"/>
    <p:sldId id="351" r:id="rId5"/>
    <p:sldId id="287" r:id="rId6"/>
    <p:sldId id="331" r:id="rId7"/>
    <p:sldId id="353" r:id="rId8"/>
    <p:sldId id="354" r:id="rId9"/>
    <p:sldId id="340" r:id="rId10"/>
    <p:sldId id="341" r:id="rId11"/>
    <p:sldId id="342" r:id="rId12"/>
    <p:sldId id="343" r:id="rId13"/>
    <p:sldId id="344" r:id="rId14"/>
    <p:sldId id="345" r:id="rId15"/>
    <p:sldId id="339" r:id="rId16"/>
    <p:sldId id="346" r:id="rId17"/>
    <p:sldId id="298" r:id="rId18"/>
    <p:sldId id="355" r:id="rId19"/>
    <p:sldId id="347"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9900CC"/>
    <a:srgbClr val="8F45C7"/>
    <a:srgbClr val="7E36B4"/>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E7EF1F-4443-4034-8D78-FD3FA27604D4}" type="datetimeFigureOut">
              <a:rPr lang="en-US" smtClean="0"/>
              <a:pPr/>
              <a:t>9/14/2013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4C8A50-F8F5-4373-AD49-C40DE058D4EC}" type="slidenum">
              <a:rPr lang="en-US" smtClean="0"/>
              <a:pPr/>
              <a:t>‹#›</a:t>
            </a:fld>
            <a:endParaRPr lang="en-US" dirty="0"/>
          </a:p>
        </p:txBody>
      </p:sp>
    </p:spTree>
    <p:extLst>
      <p:ext uri="{BB962C8B-B14F-4D97-AF65-F5344CB8AC3E}">
        <p14:creationId xmlns:p14="http://schemas.microsoft.com/office/powerpoint/2010/main" val="28956816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a:t>
            </a:fld>
            <a:endParaRPr lang="en-US" dirty="0"/>
          </a:p>
        </p:txBody>
      </p:sp>
    </p:spTree>
    <p:extLst>
      <p:ext uri="{BB962C8B-B14F-4D97-AF65-F5344CB8AC3E}">
        <p14:creationId xmlns:p14="http://schemas.microsoft.com/office/powerpoint/2010/main" val="4377897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4BA617D-D1B8-42E5-9EBD-6D544BD9A881}" type="datetimeFigureOut">
              <a:rPr lang="en-US" smtClean="0"/>
              <a:pPr/>
              <a:t>9/14/2013</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9/14/2013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9/14/2013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9/14/2013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4BA617D-D1B8-42E5-9EBD-6D544BD9A881}" type="datetimeFigureOut">
              <a:rPr lang="en-US" smtClean="0"/>
              <a:pPr/>
              <a:t>9/14/2013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BA617D-D1B8-42E5-9EBD-6D544BD9A881}" type="datetimeFigureOut">
              <a:rPr lang="en-US" smtClean="0"/>
              <a:pPr/>
              <a:t>9/14/2013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4BA617D-D1B8-42E5-9EBD-6D544BD9A881}" type="datetimeFigureOut">
              <a:rPr lang="en-US" smtClean="0"/>
              <a:pPr/>
              <a:t>9/14/2013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BA617D-D1B8-42E5-9EBD-6D544BD9A881}" type="datetimeFigureOut">
              <a:rPr lang="en-US" smtClean="0"/>
              <a:pPr/>
              <a:t>9/14/2013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A617D-D1B8-42E5-9EBD-6D544BD9A881}" type="datetimeFigureOut">
              <a:rPr lang="en-US" smtClean="0"/>
              <a:pPr/>
              <a:t>9/14/2013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BA617D-D1B8-42E5-9EBD-6D544BD9A881}" type="datetimeFigureOut">
              <a:rPr lang="en-US" smtClean="0"/>
              <a:pPr/>
              <a:t>9/14/2013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BA617D-D1B8-42E5-9EBD-6D544BD9A881}" type="datetimeFigureOut">
              <a:rPr lang="en-US" smtClean="0"/>
              <a:pPr/>
              <a:t>9/14/2013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2994F637-4C5A-4B58-93B8-4B62B62D55D3}"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4BA617D-D1B8-42E5-9EBD-6D544BD9A881}" type="datetimeFigureOut">
              <a:rPr lang="en-US" smtClean="0"/>
              <a:pPr/>
              <a:t>9/14/2013</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994F637-4C5A-4B58-93B8-4B62B62D55D3}"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0"/>
            <a:ext cx="7851648" cy="3429000"/>
          </a:xfrm>
        </p:spPr>
        <p:txBody>
          <a:bodyPr>
            <a:normAutofit/>
          </a:bodyPr>
          <a:lstStyle/>
          <a:p>
            <a:pPr algn="ctr"/>
            <a:r>
              <a:rPr lang="en-US" dirty="0" smtClean="0"/>
              <a:t/>
            </a:r>
            <a:br>
              <a:rPr lang="en-US" dirty="0" smtClean="0"/>
            </a:br>
            <a:r>
              <a:rPr lang="en-US" dirty="0" smtClean="0"/>
              <a:t>Interpolation</a:t>
            </a:r>
            <a:br>
              <a:rPr lang="en-US" dirty="0" smtClean="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2346" y="533400"/>
            <a:ext cx="8305800" cy="1143000"/>
          </a:xfrm>
        </p:spPr>
        <p:txBody>
          <a:bodyPr>
            <a:normAutofit/>
          </a:bodyPr>
          <a:lstStyle/>
          <a:p>
            <a:pPr algn="ctr"/>
            <a:r>
              <a:rPr lang="en-US" b="1" dirty="0" smtClean="0">
                <a:solidFill>
                  <a:schemeClr val="accent3">
                    <a:lumMod val="50000"/>
                  </a:schemeClr>
                </a:solidFill>
              </a:rPr>
              <a:t>Nearest Point Interpolation</a:t>
            </a:r>
            <a:endParaRPr lang="en-US" b="1" dirty="0">
              <a:solidFill>
                <a:schemeClr val="accent3">
                  <a:lumMod val="50000"/>
                </a:schemeClr>
              </a:solidFill>
            </a:endParaRPr>
          </a:p>
        </p:txBody>
      </p:sp>
      <p:pic>
        <p:nvPicPr>
          <p:cNvPr id="4" name="Picture 3"/>
          <p:cNvPicPr>
            <a:picLocks noChangeAspect="1"/>
          </p:cNvPicPr>
          <p:nvPr/>
        </p:nvPicPr>
        <p:blipFill>
          <a:blip r:embed="rId2"/>
          <a:stretch>
            <a:fillRect/>
          </a:stretch>
        </p:blipFill>
        <p:spPr>
          <a:xfrm>
            <a:off x="669877" y="2057400"/>
            <a:ext cx="7756140" cy="4361688"/>
          </a:xfrm>
          <a:prstGeom prst="rect">
            <a:avLst/>
          </a:prstGeom>
        </p:spPr>
      </p:pic>
    </p:spTree>
    <p:extLst>
      <p:ext uri="{BB962C8B-B14F-4D97-AF65-F5344CB8AC3E}">
        <p14:creationId xmlns:p14="http://schemas.microsoft.com/office/powerpoint/2010/main" val="4675416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2346" y="533400"/>
            <a:ext cx="8305800" cy="1143000"/>
          </a:xfrm>
        </p:spPr>
        <p:txBody>
          <a:bodyPr>
            <a:normAutofit/>
          </a:bodyPr>
          <a:lstStyle/>
          <a:p>
            <a:pPr algn="ctr"/>
            <a:r>
              <a:rPr lang="en-US" b="1" dirty="0" smtClean="0">
                <a:solidFill>
                  <a:schemeClr val="accent3">
                    <a:lumMod val="50000"/>
                  </a:schemeClr>
                </a:solidFill>
              </a:rPr>
              <a:t>Linear Interpolation</a:t>
            </a:r>
            <a:endParaRPr lang="en-US" b="1" dirty="0">
              <a:solidFill>
                <a:schemeClr val="accent3">
                  <a:lumMod val="50000"/>
                </a:schemeClr>
              </a:solidFill>
            </a:endParaRPr>
          </a:p>
        </p:txBody>
      </p:sp>
      <p:sp>
        <p:nvSpPr>
          <p:cNvPr id="3" name="TextBox 2"/>
          <p:cNvSpPr txBox="1"/>
          <p:nvPr/>
        </p:nvSpPr>
        <p:spPr>
          <a:xfrm>
            <a:off x="129654" y="2362200"/>
            <a:ext cx="9014346" cy="3170099"/>
          </a:xfrm>
          <a:prstGeom prst="rect">
            <a:avLst/>
          </a:prstGeom>
          <a:noFill/>
        </p:spPr>
        <p:txBody>
          <a:bodyPr wrap="square" rtlCol="0">
            <a:spAutoFit/>
          </a:bodyPr>
          <a:lstStyle/>
          <a:p>
            <a:r>
              <a:rPr lang="fr-FR" sz="2000" dirty="0" smtClean="0">
                <a:solidFill>
                  <a:srgbClr val="006600"/>
                </a:solidFill>
                <a:latin typeface="Courier New" panose="02070309020205020404" pitchFamily="49" charset="0"/>
                <a:cs typeface="Courier New" panose="02070309020205020404" pitchFamily="49" charset="0"/>
              </a:rPr>
              <a:t>% Original Data Points</a:t>
            </a:r>
          </a:p>
          <a:p>
            <a:r>
              <a:rPr lang="fr-FR" sz="2000" dirty="0" smtClean="0">
                <a:solidFill>
                  <a:srgbClr val="727CA3">
                    <a:lumMod val="50000"/>
                  </a:srgbClr>
                </a:solidFill>
                <a:latin typeface="Courier New" panose="02070309020205020404" pitchFamily="49" charset="0"/>
                <a:cs typeface="Courier New" panose="02070309020205020404" pitchFamily="49" charset="0"/>
              </a:rPr>
              <a:t>&gt;&gt; t = 0:0.5:5; </a:t>
            </a:r>
          </a:p>
          <a:p>
            <a:r>
              <a:rPr lang="fr-FR" sz="2000" dirty="0" smtClean="0">
                <a:solidFill>
                  <a:srgbClr val="727CA3">
                    <a:lumMod val="50000"/>
                  </a:srgbClr>
                </a:solidFill>
                <a:latin typeface="Courier New" panose="02070309020205020404" pitchFamily="49" charset="0"/>
                <a:cs typeface="Courier New" panose="02070309020205020404" pitchFamily="49" charset="0"/>
              </a:rPr>
              <a:t>&gt;&gt; d = [1 0 -0.61 0 0.37 0 -0.22 0 0.14 0 -0.08];</a:t>
            </a:r>
          </a:p>
          <a:p>
            <a:endParaRPr lang="fr-FR" sz="2000" dirty="0" smtClean="0">
              <a:solidFill>
                <a:srgbClr val="727CA3">
                  <a:lumMod val="50000"/>
                </a:srgbClr>
              </a:solidFill>
              <a:latin typeface="Courier New" panose="02070309020205020404" pitchFamily="49" charset="0"/>
              <a:cs typeface="Courier New" panose="02070309020205020404" pitchFamily="49" charset="0"/>
            </a:endParaRPr>
          </a:p>
          <a:p>
            <a:r>
              <a:rPr lang="fr-FR" sz="2000" dirty="0" smtClean="0">
                <a:solidFill>
                  <a:srgbClr val="006600"/>
                </a:solidFill>
                <a:latin typeface="Courier New" panose="02070309020205020404" pitchFamily="49" charset="0"/>
                <a:cs typeface="Courier New" panose="02070309020205020404" pitchFamily="49" charset="0"/>
              </a:rPr>
              <a:t>% Enter Desired Time Values</a:t>
            </a:r>
          </a:p>
          <a:p>
            <a:r>
              <a:rPr lang="en-US" sz="2000" dirty="0">
                <a:solidFill>
                  <a:srgbClr val="727CA3">
                    <a:lumMod val="50000"/>
                  </a:srgbClr>
                </a:solidFill>
                <a:latin typeface="Courier New" panose="02070309020205020404" pitchFamily="49" charset="0"/>
                <a:cs typeface="Courier New" panose="02070309020205020404" pitchFamily="49" charset="0"/>
              </a:rPr>
              <a:t>&gt;&gt; t_int = 0:0.1:5</a:t>
            </a:r>
            <a:r>
              <a:rPr lang="en-US" sz="2000" dirty="0" smtClean="0">
                <a:solidFill>
                  <a:srgbClr val="727CA3">
                    <a:lumMod val="50000"/>
                  </a:srgbClr>
                </a:solidFill>
                <a:latin typeface="Courier New" panose="02070309020205020404" pitchFamily="49" charset="0"/>
                <a:cs typeface="Courier New" panose="02070309020205020404" pitchFamily="49" charset="0"/>
              </a:rPr>
              <a:t>;</a:t>
            </a:r>
          </a:p>
          <a:p>
            <a:endParaRPr lang="en-US" sz="2000" dirty="0" smtClean="0">
              <a:solidFill>
                <a:srgbClr val="727CA3">
                  <a:lumMod val="50000"/>
                </a:srgbClr>
              </a:solidFill>
              <a:latin typeface="Courier New" panose="02070309020205020404" pitchFamily="49" charset="0"/>
              <a:cs typeface="Courier New" panose="02070309020205020404" pitchFamily="49" charset="0"/>
            </a:endParaRPr>
          </a:p>
          <a:p>
            <a:r>
              <a:rPr lang="en-US" sz="2000" dirty="0" smtClean="0">
                <a:solidFill>
                  <a:srgbClr val="006600"/>
                </a:solidFill>
                <a:latin typeface="Courier New" panose="02070309020205020404" pitchFamily="49" charset="0"/>
                <a:cs typeface="Courier New" panose="02070309020205020404" pitchFamily="49" charset="0"/>
              </a:rPr>
              <a:t>% Use interp1 to get estimates for displacement</a:t>
            </a:r>
            <a:endParaRPr lang="en-US" sz="2000" dirty="0">
              <a:solidFill>
                <a:srgbClr val="006600"/>
              </a:solidFill>
              <a:latin typeface="Courier New" panose="02070309020205020404" pitchFamily="49" charset="0"/>
              <a:cs typeface="Courier New" panose="02070309020205020404" pitchFamily="49" charset="0"/>
            </a:endParaRPr>
          </a:p>
          <a:p>
            <a:r>
              <a:rPr lang="en-US" sz="2000" dirty="0" smtClean="0">
                <a:solidFill>
                  <a:srgbClr val="727CA3">
                    <a:lumMod val="50000"/>
                  </a:srgbClr>
                </a:solidFill>
                <a:latin typeface="Courier New" panose="02070309020205020404" pitchFamily="49" charset="0"/>
                <a:cs typeface="Courier New" panose="02070309020205020404" pitchFamily="49" charset="0"/>
              </a:rPr>
              <a:t>&gt;&gt; d_int_linear </a:t>
            </a:r>
            <a:r>
              <a:rPr lang="en-US" sz="2000" dirty="0">
                <a:solidFill>
                  <a:srgbClr val="727CA3">
                    <a:lumMod val="50000"/>
                  </a:srgbClr>
                </a:solidFill>
                <a:latin typeface="Courier New" panose="02070309020205020404" pitchFamily="49" charset="0"/>
                <a:cs typeface="Courier New" panose="02070309020205020404" pitchFamily="49" charset="0"/>
              </a:rPr>
              <a:t>= interp1(t,d,t_int</a:t>
            </a:r>
            <a:r>
              <a:rPr lang="en-US" sz="2000" dirty="0" smtClean="0">
                <a:solidFill>
                  <a:srgbClr val="727CA3">
                    <a:lumMod val="50000"/>
                  </a:srgbClr>
                </a:solidFill>
                <a:latin typeface="Courier New" panose="02070309020205020404" pitchFamily="49" charset="0"/>
                <a:cs typeface="Courier New" panose="02070309020205020404" pitchFamily="49" charset="0"/>
              </a:rPr>
              <a:t>,‘linear');</a:t>
            </a:r>
            <a:endParaRPr lang="en-US" sz="2000" dirty="0">
              <a:solidFill>
                <a:srgbClr val="727CA3">
                  <a:lumMod val="50000"/>
                </a:srgbClr>
              </a:solidFill>
              <a:latin typeface="Courier New" panose="02070309020205020404" pitchFamily="49" charset="0"/>
              <a:cs typeface="Courier New" panose="02070309020205020404" pitchFamily="49" charset="0"/>
            </a:endParaRPr>
          </a:p>
          <a:p>
            <a:r>
              <a:rPr lang="en-US" sz="2000" dirty="0" smtClean="0">
                <a:solidFill>
                  <a:srgbClr val="727CA3">
                    <a:lumMod val="50000"/>
                  </a:srgbClr>
                </a:solidFill>
                <a:latin typeface="Courier New" panose="02070309020205020404" pitchFamily="49" charset="0"/>
                <a:cs typeface="Courier New" panose="02070309020205020404" pitchFamily="49" charset="0"/>
              </a:rPr>
              <a:t>&gt;&gt; plot(t_int,d_int_linear,'ko--',</a:t>
            </a:r>
            <a:r>
              <a:rPr lang="en-US" sz="2000" dirty="0">
                <a:solidFill>
                  <a:srgbClr val="727CA3">
                    <a:lumMod val="50000"/>
                  </a:srgbClr>
                </a:solidFill>
                <a:latin typeface="Courier New" panose="02070309020205020404" pitchFamily="49" charset="0"/>
                <a:cs typeface="Courier New" panose="02070309020205020404" pitchFamily="49" charset="0"/>
              </a:rPr>
              <a:t>t,d,'r*')</a:t>
            </a:r>
          </a:p>
        </p:txBody>
      </p:sp>
    </p:spTree>
    <p:extLst>
      <p:ext uri="{BB962C8B-B14F-4D97-AF65-F5344CB8AC3E}">
        <p14:creationId xmlns:p14="http://schemas.microsoft.com/office/powerpoint/2010/main" val="24952978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2346" y="533400"/>
            <a:ext cx="8305800" cy="1143000"/>
          </a:xfrm>
        </p:spPr>
        <p:txBody>
          <a:bodyPr>
            <a:normAutofit/>
          </a:bodyPr>
          <a:lstStyle/>
          <a:p>
            <a:pPr algn="ctr"/>
            <a:r>
              <a:rPr lang="en-US" b="1" dirty="0" smtClean="0">
                <a:solidFill>
                  <a:schemeClr val="accent3">
                    <a:lumMod val="50000"/>
                  </a:schemeClr>
                </a:solidFill>
              </a:rPr>
              <a:t>Linear Interpolation</a:t>
            </a:r>
            <a:endParaRPr lang="en-US" b="1" dirty="0">
              <a:solidFill>
                <a:schemeClr val="accent3">
                  <a:lumMod val="50000"/>
                </a:schemeClr>
              </a:solidFill>
            </a:endParaRPr>
          </a:p>
        </p:txBody>
      </p:sp>
      <p:pic>
        <p:nvPicPr>
          <p:cNvPr id="3" name="Picture 2"/>
          <p:cNvPicPr>
            <a:picLocks noChangeAspect="1"/>
          </p:cNvPicPr>
          <p:nvPr/>
        </p:nvPicPr>
        <p:blipFill>
          <a:blip r:embed="rId2"/>
          <a:stretch>
            <a:fillRect/>
          </a:stretch>
        </p:blipFill>
        <p:spPr>
          <a:xfrm>
            <a:off x="632346" y="1905000"/>
            <a:ext cx="8142622" cy="4579027"/>
          </a:xfrm>
          <a:prstGeom prst="rect">
            <a:avLst/>
          </a:prstGeom>
        </p:spPr>
      </p:pic>
    </p:spTree>
    <p:extLst>
      <p:ext uri="{BB962C8B-B14F-4D97-AF65-F5344CB8AC3E}">
        <p14:creationId xmlns:p14="http://schemas.microsoft.com/office/powerpoint/2010/main" val="3029027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2346" y="533400"/>
            <a:ext cx="8305800" cy="1143000"/>
          </a:xfrm>
        </p:spPr>
        <p:txBody>
          <a:bodyPr>
            <a:normAutofit/>
          </a:bodyPr>
          <a:lstStyle/>
          <a:p>
            <a:pPr algn="ctr"/>
            <a:r>
              <a:rPr lang="en-US" b="1" dirty="0" smtClean="0">
                <a:solidFill>
                  <a:schemeClr val="accent3">
                    <a:lumMod val="50000"/>
                  </a:schemeClr>
                </a:solidFill>
              </a:rPr>
              <a:t>Spline  Interpolation</a:t>
            </a:r>
            <a:endParaRPr lang="en-US" b="1" dirty="0">
              <a:solidFill>
                <a:schemeClr val="accent3">
                  <a:lumMod val="50000"/>
                </a:schemeClr>
              </a:solidFill>
            </a:endParaRPr>
          </a:p>
        </p:txBody>
      </p:sp>
      <p:sp>
        <p:nvSpPr>
          <p:cNvPr id="3" name="TextBox 2"/>
          <p:cNvSpPr txBox="1"/>
          <p:nvPr/>
        </p:nvSpPr>
        <p:spPr>
          <a:xfrm>
            <a:off x="278073" y="2133600"/>
            <a:ext cx="9014346" cy="3477875"/>
          </a:xfrm>
          <a:prstGeom prst="rect">
            <a:avLst/>
          </a:prstGeom>
          <a:noFill/>
        </p:spPr>
        <p:txBody>
          <a:bodyPr wrap="square" rtlCol="0">
            <a:spAutoFit/>
          </a:bodyPr>
          <a:lstStyle/>
          <a:p>
            <a:r>
              <a:rPr lang="fr-FR" sz="2000" dirty="0" smtClean="0">
                <a:solidFill>
                  <a:srgbClr val="006600"/>
                </a:solidFill>
                <a:latin typeface="Courier New" panose="02070309020205020404" pitchFamily="49" charset="0"/>
                <a:cs typeface="Courier New" panose="02070309020205020404" pitchFamily="49" charset="0"/>
              </a:rPr>
              <a:t>% Original Data Points </a:t>
            </a:r>
          </a:p>
          <a:p>
            <a:r>
              <a:rPr lang="fr-FR" sz="2000" dirty="0" smtClean="0">
                <a:solidFill>
                  <a:srgbClr val="727CA3">
                    <a:lumMod val="50000"/>
                  </a:srgbClr>
                </a:solidFill>
                <a:latin typeface="Courier New" panose="02070309020205020404" pitchFamily="49" charset="0"/>
                <a:cs typeface="Courier New" panose="02070309020205020404" pitchFamily="49" charset="0"/>
              </a:rPr>
              <a:t>&gt;&gt; t = 0:0.5:5; </a:t>
            </a:r>
          </a:p>
          <a:p>
            <a:r>
              <a:rPr lang="fr-FR" sz="2000" dirty="0" smtClean="0">
                <a:solidFill>
                  <a:srgbClr val="727CA3">
                    <a:lumMod val="50000"/>
                  </a:srgbClr>
                </a:solidFill>
                <a:latin typeface="Courier New" panose="02070309020205020404" pitchFamily="49" charset="0"/>
                <a:cs typeface="Courier New" panose="02070309020205020404" pitchFamily="49" charset="0"/>
              </a:rPr>
              <a:t>&gt;&gt; d = [1 0 -0.61 0 0.37 0 -0.22 0 0.14 0 -0.08];</a:t>
            </a:r>
          </a:p>
          <a:p>
            <a:endParaRPr lang="fr-FR" sz="2000" dirty="0" smtClean="0">
              <a:solidFill>
                <a:srgbClr val="727CA3">
                  <a:lumMod val="50000"/>
                </a:srgbClr>
              </a:solidFill>
              <a:latin typeface="Courier New" panose="02070309020205020404" pitchFamily="49" charset="0"/>
              <a:cs typeface="Courier New" panose="02070309020205020404" pitchFamily="49" charset="0"/>
            </a:endParaRPr>
          </a:p>
          <a:p>
            <a:r>
              <a:rPr lang="fr-FR" sz="2000" dirty="0" smtClean="0">
                <a:solidFill>
                  <a:srgbClr val="006600"/>
                </a:solidFill>
                <a:latin typeface="Courier New" panose="02070309020205020404" pitchFamily="49" charset="0"/>
                <a:cs typeface="Courier New" panose="02070309020205020404" pitchFamily="49" charset="0"/>
              </a:rPr>
              <a:t>% Enter Desired Time Values</a:t>
            </a:r>
          </a:p>
          <a:p>
            <a:r>
              <a:rPr lang="en-US" sz="2000" dirty="0">
                <a:solidFill>
                  <a:srgbClr val="727CA3">
                    <a:lumMod val="50000"/>
                  </a:srgbClr>
                </a:solidFill>
                <a:latin typeface="Courier New" panose="02070309020205020404" pitchFamily="49" charset="0"/>
                <a:cs typeface="Courier New" panose="02070309020205020404" pitchFamily="49" charset="0"/>
              </a:rPr>
              <a:t>&gt;&gt; t_int = 0:0.1:5</a:t>
            </a:r>
            <a:r>
              <a:rPr lang="en-US" sz="2000" dirty="0" smtClean="0">
                <a:solidFill>
                  <a:srgbClr val="727CA3">
                    <a:lumMod val="50000"/>
                  </a:srgbClr>
                </a:solidFill>
                <a:latin typeface="Courier New" panose="02070309020205020404" pitchFamily="49" charset="0"/>
                <a:cs typeface="Courier New" panose="02070309020205020404" pitchFamily="49" charset="0"/>
              </a:rPr>
              <a:t>;</a:t>
            </a:r>
          </a:p>
          <a:p>
            <a:endParaRPr lang="en-US" sz="2000" dirty="0" smtClean="0">
              <a:solidFill>
                <a:srgbClr val="727CA3">
                  <a:lumMod val="50000"/>
                </a:srgbClr>
              </a:solidFill>
              <a:latin typeface="Courier New" panose="02070309020205020404" pitchFamily="49" charset="0"/>
              <a:cs typeface="Courier New" panose="02070309020205020404" pitchFamily="49" charset="0"/>
            </a:endParaRPr>
          </a:p>
          <a:p>
            <a:r>
              <a:rPr lang="en-US" sz="2000" dirty="0" smtClean="0">
                <a:solidFill>
                  <a:srgbClr val="006600"/>
                </a:solidFill>
                <a:latin typeface="Courier New" panose="02070309020205020404" pitchFamily="49" charset="0"/>
                <a:cs typeface="Courier New" panose="02070309020205020404" pitchFamily="49" charset="0"/>
              </a:rPr>
              <a:t>% Use interp1 to get estimates </a:t>
            </a:r>
            <a:r>
              <a:rPr lang="en-US" sz="2000" dirty="0">
                <a:solidFill>
                  <a:srgbClr val="006600"/>
                </a:solidFill>
                <a:latin typeface="Courier New" panose="02070309020205020404" pitchFamily="49" charset="0"/>
                <a:cs typeface="Courier New" panose="02070309020205020404" pitchFamily="49" charset="0"/>
              </a:rPr>
              <a:t>for </a:t>
            </a:r>
            <a:r>
              <a:rPr lang="en-US" sz="2000" dirty="0" smtClean="0">
                <a:solidFill>
                  <a:srgbClr val="006600"/>
                </a:solidFill>
                <a:latin typeface="Courier New" panose="02070309020205020404" pitchFamily="49" charset="0"/>
                <a:cs typeface="Courier New" panose="02070309020205020404" pitchFamily="49" charset="0"/>
              </a:rPr>
              <a:t>displacement</a:t>
            </a:r>
          </a:p>
          <a:p>
            <a:endParaRPr lang="en-US" sz="2000" dirty="0">
              <a:solidFill>
                <a:srgbClr val="006600"/>
              </a:solidFill>
              <a:latin typeface="Courier New" panose="02070309020205020404" pitchFamily="49" charset="0"/>
              <a:cs typeface="Courier New" panose="02070309020205020404" pitchFamily="49" charset="0"/>
            </a:endParaRPr>
          </a:p>
          <a:p>
            <a:r>
              <a:rPr lang="en-US" sz="2000" dirty="0" smtClean="0">
                <a:solidFill>
                  <a:schemeClr val="accent1">
                    <a:lumMod val="50000"/>
                  </a:schemeClr>
                </a:solidFill>
                <a:latin typeface="Courier New" panose="02070309020205020404" pitchFamily="49" charset="0"/>
                <a:cs typeface="Courier New" panose="02070309020205020404" pitchFamily="49" charset="0"/>
              </a:rPr>
              <a:t>&gt;&gt;</a:t>
            </a:r>
            <a:r>
              <a:rPr lang="en-US" sz="2000" dirty="0" smtClean="0">
                <a:solidFill>
                  <a:srgbClr val="006600"/>
                </a:solidFill>
                <a:latin typeface="Courier New" panose="02070309020205020404" pitchFamily="49" charset="0"/>
                <a:cs typeface="Courier New" panose="02070309020205020404" pitchFamily="49" charset="0"/>
              </a:rPr>
              <a:t> </a:t>
            </a:r>
            <a:r>
              <a:rPr lang="en-US" sz="2000" dirty="0" smtClean="0">
                <a:solidFill>
                  <a:schemeClr val="accent2">
                    <a:lumMod val="50000"/>
                  </a:schemeClr>
                </a:solidFill>
                <a:latin typeface="Courier New" panose="02070309020205020404" pitchFamily="49" charset="0"/>
                <a:cs typeface="Courier New" panose="02070309020205020404" pitchFamily="49" charset="0"/>
              </a:rPr>
              <a:t>d_int_spline </a:t>
            </a:r>
            <a:r>
              <a:rPr lang="en-US" sz="2000" dirty="0">
                <a:solidFill>
                  <a:schemeClr val="accent2">
                    <a:lumMod val="50000"/>
                  </a:schemeClr>
                </a:solidFill>
                <a:latin typeface="Courier New" panose="02070309020205020404" pitchFamily="49" charset="0"/>
                <a:cs typeface="Courier New" panose="02070309020205020404" pitchFamily="49" charset="0"/>
              </a:rPr>
              <a:t>= interp1(t,d,t_int,'spline');</a:t>
            </a:r>
          </a:p>
          <a:p>
            <a:r>
              <a:rPr lang="en-US" sz="2000" dirty="0" smtClean="0">
                <a:solidFill>
                  <a:schemeClr val="accent2">
                    <a:lumMod val="50000"/>
                  </a:schemeClr>
                </a:solidFill>
                <a:latin typeface="Courier New" panose="02070309020205020404" pitchFamily="49" charset="0"/>
                <a:cs typeface="Courier New" panose="02070309020205020404" pitchFamily="49" charset="0"/>
              </a:rPr>
              <a:t>&gt;&gt; </a:t>
            </a:r>
            <a:r>
              <a:rPr lang="en-US" sz="2000" dirty="0">
                <a:solidFill>
                  <a:schemeClr val="accent2">
                    <a:lumMod val="50000"/>
                  </a:schemeClr>
                </a:solidFill>
                <a:latin typeface="Courier New" panose="02070309020205020404" pitchFamily="49" charset="0"/>
                <a:cs typeface="Courier New" panose="02070309020205020404" pitchFamily="49" charset="0"/>
              </a:rPr>
              <a:t>plot(t_int,d_int_spline,'ko--',t,d,'r*')</a:t>
            </a:r>
          </a:p>
        </p:txBody>
      </p:sp>
    </p:spTree>
    <p:extLst>
      <p:ext uri="{BB962C8B-B14F-4D97-AF65-F5344CB8AC3E}">
        <p14:creationId xmlns:p14="http://schemas.microsoft.com/office/powerpoint/2010/main" val="3305306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009" y="685800"/>
            <a:ext cx="8305800" cy="1143000"/>
          </a:xfrm>
        </p:spPr>
        <p:txBody>
          <a:bodyPr>
            <a:normAutofit/>
          </a:bodyPr>
          <a:lstStyle/>
          <a:p>
            <a:pPr algn="ctr"/>
            <a:r>
              <a:rPr lang="en-US" b="1" dirty="0" smtClean="0">
                <a:solidFill>
                  <a:schemeClr val="accent3">
                    <a:lumMod val="50000"/>
                  </a:schemeClr>
                </a:solidFill>
              </a:rPr>
              <a:t>Linear Interpolation</a:t>
            </a:r>
            <a:endParaRPr lang="en-US" b="1" dirty="0">
              <a:solidFill>
                <a:schemeClr val="accent3">
                  <a:lumMod val="50000"/>
                </a:schemeClr>
              </a:solidFill>
            </a:endParaRPr>
          </a:p>
        </p:txBody>
      </p:sp>
      <p:pic>
        <p:nvPicPr>
          <p:cNvPr id="4" name="Picture 3"/>
          <p:cNvPicPr>
            <a:picLocks noChangeAspect="1"/>
          </p:cNvPicPr>
          <p:nvPr/>
        </p:nvPicPr>
        <p:blipFill>
          <a:blip r:embed="rId2"/>
          <a:stretch>
            <a:fillRect/>
          </a:stretch>
        </p:blipFill>
        <p:spPr>
          <a:xfrm>
            <a:off x="533400" y="2057400"/>
            <a:ext cx="7871617" cy="4426627"/>
          </a:xfrm>
          <a:prstGeom prst="rect">
            <a:avLst/>
          </a:prstGeom>
        </p:spPr>
      </p:pic>
    </p:spTree>
    <p:extLst>
      <p:ext uri="{BB962C8B-B14F-4D97-AF65-F5344CB8AC3E}">
        <p14:creationId xmlns:p14="http://schemas.microsoft.com/office/powerpoint/2010/main" val="32479423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pPr algn="ctr"/>
            <a:r>
              <a:rPr lang="en-US" b="1" dirty="0" smtClean="0">
                <a:solidFill>
                  <a:schemeClr val="accent3">
                    <a:lumMod val="50000"/>
                  </a:schemeClr>
                </a:solidFill>
              </a:rPr>
              <a:t>Interpolation</a:t>
            </a:r>
            <a:endParaRPr lang="en-US" b="1" dirty="0">
              <a:solidFill>
                <a:schemeClr val="accent3">
                  <a:lumMod val="50000"/>
                </a:schemeClr>
              </a:solidFill>
            </a:endParaRPr>
          </a:p>
        </p:txBody>
      </p:sp>
      <p:sp>
        <p:nvSpPr>
          <p:cNvPr id="3" name="Content Placeholder 2"/>
          <p:cNvSpPr>
            <a:spLocks noGrp="1"/>
          </p:cNvSpPr>
          <p:nvPr>
            <p:ph idx="1"/>
          </p:nvPr>
        </p:nvSpPr>
        <p:spPr>
          <a:xfrm>
            <a:off x="304800" y="2438400"/>
            <a:ext cx="8534400" cy="3581400"/>
          </a:xfrm>
        </p:spPr>
        <p:txBody>
          <a:bodyPr>
            <a:normAutofit/>
          </a:bodyPr>
          <a:lstStyle/>
          <a:p>
            <a:pPr>
              <a:buFont typeface="Wingdings" pitchFamily="2" charset="2"/>
              <a:buChar char="§"/>
            </a:pPr>
            <a:r>
              <a:rPr lang="en-US" dirty="0" smtClean="0">
                <a:solidFill>
                  <a:schemeClr val="accent1">
                    <a:lumMod val="50000"/>
                  </a:schemeClr>
                </a:solidFill>
                <a:latin typeface="Arial" pitchFamily="34" charset="0"/>
                <a:cs typeface="Arial" pitchFamily="34" charset="0"/>
              </a:rPr>
              <a:t>Notice that interpolation doesn’t change the original data points – it simply stuffs new points in between the original data points!</a:t>
            </a:r>
          </a:p>
          <a:p>
            <a:pPr marL="0" indent="0">
              <a:buNone/>
            </a:pPr>
            <a:endParaRPr lang="en-US" dirty="0" smtClean="0">
              <a:solidFill>
                <a:schemeClr val="accent1">
                  <a:lumMod val="50000"/>
                </a:schemeClr>
              </a:solidFill>
              <a:latin typeface="Arial" pitchFamily="34" charset="0"/>
              <a:cs typeface="Arial" pitchFamily="34" charset="0"/>
            </a:endParaRPr>
          </a:p>
          <a:p>
            <a:pPr>
              <a:buFont typeface="Wingdings" pitchFamily="2" charset="2"/>
              <a:buChar char="§"/>
            </a:pPr>
            <a:r>
              <a:rPr lang="en-US" dirty="0" smtClean="0">
                <a:solidFill>
                  <a:schemeClr val="accent1">
                    <a:lumMod val="50000"/>
                  </a:schemeClr>
                </a:solidFill>
                <a:latin typeface="Arial" pitchFamily="34" charset="0"/>
                <a:cs typeface="Arial" pitchFamily="34" charset="0"/>
              </a:rPr>
              <a:t>Which method seems best for the spring-mass example?  Why?</a:t>
            </a:r>
          </a:p>
        </p:txBody>
      </p:sp>
    </p:spTree>
    <p:extLst>
      <p:ext uri="{BB962C8B-B14F-4D97-AF65-F5344CB8AC3E}">
        <p14:creationId xmlns:p14="http://schemas.microsoft.com/office/powerpoint/2010/main" val="34033037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pPr algn="ctr"/>
            <a:r>
              <a:rPr lang="en-US" b="1" dirty="0" smtClean="0">
                <a:solidFill>
                  <a:schemeClr val="accent3">
                    <a:lumMod val="50000"/>
                  </a:schemeClr>
                </a:solidFill>
              </a:rPr>
              <a:t>Interpolation</a:t>
            </a:r>
            <a:endParaRPr lang="en-US" b="1" dirty="0">
              <a:solidFill>
                <a:schemeClr val="accent3">
                  <a:lumMod val="50000"/>
                </a:schemeClr>
              </a:solidFill>
            </a:endParaRPr>
          </a:p>
        </p:txBody>
      </p:sp>
      <p:sp>
        <p:nvSpPr>
          <p:cNvPr id="3" name="Content Placeholder 2"/>
          <p:cNvSpPr>
            <a:spLocks noGrp="1"/>
          </p:cNvSpPr>
          <p:nvPr>
            <p:ph idx="1"/>
          </p:nvPr>
        </p:nvSpPr>
        <p:spPr>
          <a:xfrm>
            <a:off x="228600" y="1905000"/>
            <a:ext cx="8534400" cy="4724400"/>
          </a:xfrm>
        </p:spPr>
        <p:txBody>
          <a:bodyPr>
            <a:normAutofit/>
          </a:bodyPr>
          <a:lstStyle/>
          <a:p>
            <a:pPr marL="0" indent="0">
              <a:buNone/>
            </a:pPr>
            <a:r>
              <a:rPr lang="en-US" dirty="0" smtClean="0">
                <a:solidFill>
                  <a:schemeClr val="accent1">
                    <a:lumMod val="50000"/>
                  </a:schemeClr>
                </a:solidFill>
                <a:latin typeface="Arial" pitchFamily="34" charset="0"/>
                <a:cs typeface="Arial" pitchFamily="34" charset="0"/>
              </a:rPr>
              <a:t>There is a trade-off between accuracy and complexity of calculations.</a:t>
            </a:r>
          </a:p>
          <a:p>
            <a:pPr marL="0" indent="0">
              <a:buNone/>
            </a:pPr>
            <a:endParaRPr lang="en-US" dirty="0" smtClean="0">
              <a:solidFill>
                <a:schemeClr val="accent1">
                  <a:lumMod val="50000"/>
                </a:schemeClr>
              </a:solidFill>
              <a:latin typeface="Arial" pitchFamily="34" charset="0"/>
              <a:cs typeface="Arial" pitchFamily="34" charset="0"/>
            </a:endParaRPr>
          </a:p>
          <a:p>
            <a:pPr>
              <a:buFont typeface="Wingdings" pitchFamily="2" charset="2"/>
              <a:buChar char="§"/>
            </a:pPr>
            <a:r>
              <a:rPr lang="en-US" dirty="0" smtClean="0">
                <a:solidFill>
                  <a:schemeClr val="accent1">
                    <a:lumMod val="50000"/>
                  </a:schemeClr>
                </a:solidFill>
                <a:latin typeface="Arial" pitchFamily="34" charset="0"/>
                <a:cs typeface="Arial" pitchFamily="34" charset="0"/>
              </a:rPr>
              <a:t>Polynomial and spline require more adjacent data points, are more computationally intensive than linear or nearest, and introduce a larger time delay for real-time applications.  </a:t>
            </a:r>
          </a:p>
          <a:p>
            <a:pPr>
              <a:buFont typeface="Wingdings" pitchFamily="2" charset="2"/>
              <a:buChar char="§"/>
            </a:pPr>
            <a:r>
              <a:rPr lang="en-US" dirty="0" smtClean="0">
                <a:solidFill>
                  <a:schemeClr val="accent1">
                    <a:lumMod val="50000"/>
                  </a:schemeClr>
                </a:solidFill>
                <a:latin typeface="Arial" pitchFamily="34" charset="0"/>
                <a:cs typeface="Arial" pitchFamily="34" charset="0"/>
              </a:rPr>
              <a:t>However, polynomial and spline tend to produce more accurate values (unless of course, the data truly is linear).</a:t>
            </a:r>
          </a:p>
        </p:txBody>
      </p:sp>
    </p:spTree>
    <p:extLst>
      <p:ext uri="{BB962C8B-B14F-4D97-AF65-F5344CB8AC3E}">
        <p14:creationId xmlns:p14="http://schemas.microsoft.com/office/powerpoint/2010/main" val="519780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229600" cy="1143000"/>
          </a:xfrm>
        </p:spPr>
        <p:txBody>
          <a:bodyPr/>
          <a:lstStyle/>
          <a:p>
            <a:pPr algn="ctr"/>
            <a:r>
              <a:rPr lang="en-US" b="1" dirty="0" smtClean="0">
                <a:solidFill>
                  <a:schemeClr val="accent3">
                    <a:lumMod val="50000"/>
                  </a:schemeClr>
                </a:solidFill>
              </a:rPr>
              <a:t>Interpolation vs. Curve Fitting</a:t>
            </a:r>
            <a:endParaRPr lang="en-US" b="1" dirty="0">
              <a:solidFill>
                <a:schemeClr val="accent3">
                  <a:lumMod val="50000"/>
                </a:schemeClr>
              </a:solidFill>
            </a:endParaRPr>
          </a:p>
        </p:txBody>
      </p:sp>
      <p:sp>
        <p:nvSpPr>
          <p:cNvPr id="3" name="Content Placeholder 2"/>
          <p:cNvSpPr>
            <a:spLocks noGrp="1"/>
          </p:cNvSpPr>
          <p:nvPr>
            <p:ph idx="1"/>
          </p:nvPr>
        </p:nvSpPr>
        <p:spPr>
          <a:xfrm>
            <a:off x="381000" y="1640006"/>
            <a:ext cx="8229600" cy="5181600"/>
          </a:xfrm>
        </p:spPr>
        <p:txBody>
          <a:bodyPr>
            <a:normAutofit/>
          </a:bodyPr>
          <a:lstStyle/>
          <a:p>
            <a:pPr marL="0" indent="0">
              <a:buNone/>
            </a:pPr>
            <a:endParaRPr lang="en-US" dirty="0">
              <a:solidFill>
                <a:schemeClr val="accent1">
                  <a:lumMod val="50000"/>
                </a:schemeClr>
              </a:solidFill>
              <a:latin typeface="Arial" pitchFamily="34" charset="0"/>
              <a:cs typeface="Arial" pitchFamily="34" charset="0"/>
            </a:endParaRPr>
          </a:p>
          <a:p>
            <a:r>
              <a:rPr lang="en-US" dirty="0" smtClean="0">
                <a:solidFill>
                  <a:schemeClr val="accent1">
                    <a:lumMod val="50000"/>
                  </a:schemeClr>
                </a:solidFill>
                <a:latin typeface="Arial" pitchFamily="34" charset="0"/>
                <a:cs typeface="Arial" pitchFamily="34" charset="0"/>
              </a:rPr>
              <a:t>Interpolation stuffs new data points between existing points without attempting to determine some overall mathematical expression.  Interpolation utilizes equations that are satisfied by the subset of existing data points being used for the interpolation calculation. Existing data points are not modified.</a:t>
            </a:r>
            <a:endParaRPr lang="en-US" dirty="0">
              <a:solidFill>
                <a:schemeClr val="accent1">
                  <a:lumMod val="50000"/>
                </a:schemeClr>
              </a:solidFill>
              <a:latin typeface="Arial" pitchFamily="34" charset="0"/>
              <a:cs typeface="Arial" pitchFamily="34" charset="0"/>
            </a:endParaRPr>
          </a:p>
          <a:p>
            <a:r>
              <a:rPr lang="en-US" dirty="0" smtClean="0">
                <a:solidFill>
                  <a:schemeClr val="accent1">
                    <a:lumMod val="50000"/>
                  </a:schemeClr>
                </a:solidFill>
                <a:latin typeface="Arial" pitchFamily="34" charset="0"/>
                <a:cs typeface="Arial" pitchFamily="34" charset="0"/>
              </a:rPr>
              <a:t>Curve fitting does not require that any of the existing data points satisfy the resulting mathematical expression.  It is possible that none of the original data points are on the graph of the resulting function. </a:t>
            </a:r>
            <a:endParaRPr lang="en-US" dirty="0">
              <a:solidFill>
                <a:schemeClr val="accent1">
                  <a:lumMod val="50000"/>
                </a:schemeClr>
              </a:solidFill>
              <a:latin typeface="Arial" pitchFamily="34" charset="0"/>
              <a:cs typeface="Arial" pitchFamily="34" charset="0"/>
            </a:endParaRPr>
          </a:p>
          <a:p>
            <a:pPr marL="0" indent="0">
              <a:buNone/>
            </a:pPr>
            <a:endParaRPr lang="en-US" dirty="0" smtClean="0">
              <a:solidFill>
                <a:schemeClr val="accent1">
                  <a:lumMod val="50000"/>
                </a:schemeClr>
              </a:solidFill>
              <a:latin typeface="Arial" pitchFamily="34" charset="0"/>
              <a:cs typeface="Arial" pitchFamily="34" charset="0"/>
            </a:endParaRPr>
          </a:p>
          <a:p>
            <a:pPr marL="0" indent="0">
              <a:buNone/>
            </a:pPr>
            <a:endParaRPr lang="en-US" dirty="0">
              <a:solidFill>
                <a:schemeClr val="accent1">
                  <a:lumMod val="50000"/>
                </a:schemeClr>
              </a:solidFill>
              <a:latin typeface="Arial" pitchFamily="34" charset="0"/>
              <a:cs typeface="Arial" pitchFamily="34" charset="0"/>
            </a:endParaRPr>
          </a:p>
          <a:p>
            <a:pPr marL="0" indent="0">
              <a:buNone/>
            </a:pPr>
            <a:endParaRPr lang="en-US" dirty="0" smtClean="0">
              <a:solidFill>
                <a:schemeClr val="accent1">
                  <a:lumMod val="50000"/>
                </a:schemeClr>
              </a:solidFill>
              <a:latin typeface="Arial" pitchFamily="34" charset="0"/>
              <a:cs typeface="Arial" pitchFamily="34" charset="0"/>
            </a:endParaRPr>
          </a:p>
          <a:p>
            <a:pPr marL="0" indent="0">
              <a:buNone/>
            </a:pPr>
            <a:endParaRPr lang="en-US" dirty="0">
              <a:solidFill>
                <a:schemeClr val="accent1">
                  <a:lumMod val="50000"/>
                </a:schemeClr>
              </a:solidFill>
              <a:latin typeface="Arial" pitchFamily="34" charset="0"/>
              <a:cs typeface="Arial" pitchFamily="34" charset="0"/>
            </a:endParaRPr>
          </a:p>
          <a:p>
            <a:pPr marL="0" indent="0">
              <a:buNone/>
            </a:pPr>
            <a:endParaRPr lang="en-US"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5549578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734" y="249072"/>
            <a:ext cx="8229600" cy="1143000"/>
          </a:xfrm>
        </p:spPr>
        <p:txBody>
          <a:bodyPr/>
          <a:lstStyle/>
          <a:p>
            <a:pPr algn="ctr"/>
            <a:r>
              <a:rPr lang="en-US" b="1" dirty="0" smtClean="0">
                <a:solidFill>
                  <a:schemeClr val="accent3">
                    <a:lumMod val="50000"/>
                  </a:schemeClr>
                </a:solidFill>
              </a:rPr>
              <a:t>Interpolation vs. Curve Fitting</a:t>
            </a:r>
            <a:endParaRPr lang="en-US" b="1" dirty="0">
              <a:solidFill>
                <a:schemeClr val="accent3">
                  <a:lumMod val="50000"/>
                </a:schemeClr>
              </a:solidFill>
            </a:endParaRPr>
          </a:p>
        </p:txBody>
      </p:sp>
      <p:pic>
        <p:nvPicPr>
          <p:cNvPr id="6" name="Picture 5"/>
          <p:cNvPicPr>
            <a:picLocks noChangeAspect="1"/>
          </p:cNvPicPr>
          <p:nvPr/>
        </p:nvPicPr>
        <p:blipFill>
          <a:blip r:embed="rId2"/>
          <a:stretch>
            <a:fillRect/>
          </a:stretch>
        </p:blipFill>
        <p:spPr>
          <a:xfrm>
            <a:off x="1120401" y="1537648"/>
            <a:ext cx="6822266" cy="4296692"/>
          </a:xfrm>
          <a:prstGeom prst="rect">
            <a:avLst/>
          </a:prstGeom>
        </p:spPr>
      </p:pic>
      <p:sp>
        <p:nvSpPr>
          <p:cNvPr id="4" name="TextBox 3"/>
          <p:cNvSpPr txBox="1"/>
          <p:nvPr/>
        </p:nvSpPr>
        <p:spPr>
          <a:xfrm>
            <a:off x="239973" y="6023056"/>
            <a:ext cx="8915400" cy="707886"/>
          </a:xfrm>
          <a:prstGeom prst="rect">
            <a:avLst/>
          </a:prstGeom>
          <a:noFill/>
        </p:spPr>
        <p:txBody>
          <a:bodyPr wrap="square" rtlCol="0">
            <a:spAutoFit/>
          </a:bodyPr>
          <a:lstStyle/>
          <a:p>
            <a:r>
              <a:rPr lang="en-US" sz="2000" dirty="0" smtClean="0">
                <a:solidFill>
                  <a:schemeClr val="accent1">
                    <a:lumMod val="50000"/>
                  </a:schemeClr>
                </a:solidFill>
                <a:latin typeface="Arial" pitchFamily="34" charset="0"/>
                <a:cs typeface="Arial" pitchFamily="34" charset="0"/>
              </a:rPr>
              <a:t>Note: Polynomials are not good functions for describing damped oscillations. We will look at a much better equation for damped oscillations later on.</a:t>
            </a:r>
            <a:endParaRPr lang="en-US" sz="2000" dirty="0" smtClean="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12044181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042918"/>
            <a:ext cx="8229600" cy="1143000"/>
          </a:xfrm>
        </p:spPr>
        <p:txBody>
          <a:bodyPr>
            <a:normAutofit fontScale="90000"/>
          </a:bodyPr>
          <a:lstStyle/>
          <a:p>
            <a:pPr algn="ctr"/>
            <a:r>
              <a:rPr lang="en-US" b="1" dirty="0" smtClean="0">
                <a:solidFill>
                  <a:schemeClr val="accent3">
                    <a:lumMod val="50000"/>
                  </a:schemeClr>
                </a:solidFill>
              </a:rPr>
              <a:t>Demo Audio Compression/Interpolations</a:t>
            </a:r>
            <a:endParaRPr lang="en-US" b="1" dirty="0">
              <a:solidFill>
                <a:schemeClr val="accent3">
                  <a:lumMod val="50000"/>
                </a:schemeClr>
              </a:solidFill>
            </a:endParaRPr>
          </a:p>
        </p:txBody>
      </p:sp>
      <p:sp>
        <p:nvSpPr>
          <p:cNvPr id="3" name="Content Placeholder 2"/>
          <p:cNvSpPr>
            <a:spLocks noGrp="1"/>
          </p:cNvSpPr>
          <p:nvPr>
            <p:ph idx="1"/>
          </p:nvPr>
        </p:nvSpPr>
        <p:spPr>
          <a:xfrm>
            <a:off x="381000" y="2668707"/>
            <a:ext cx="8229600" cy="3770194"/>
          </a:xfrm>
        </p:spPr>
        <p:txBody>
          <a:bodyPr>
            <a:normAutofit/>
          </a:bodyPr>
          <a:lstStyle/>
          <a:p>
            <a:pPr marL="0" indent="0">
              <a:buNone/>
            </a:pPr>
            <a:endParaRPr lang="en-US" dirty="0">
              <a:solidFill>
                <a:schemeClr val="accent1">
                  <a:lumMod val="50000"/>
                </a:schemeClr>
              </a:solidFill>
              <a:latin typeface="Arial" pitchFamily="34" charset="0"/>
              <a:cs typeface="Arial" pitchFamily="34" charset="0"/>
            </a:endParaRPr>
          </a:p>
          <a:p>
            <a:pPr marL="0" indent="0">
              <a:buNone/>
            </a:pPr>
            <a:endParaRPr lang="en-US" dirty="0" smtClean="0">
              <a:solidFill>
                <a:schemeClr val="accent1">
                  <a:lumMod val="50000"/>
                </a:schemeClr>
              </a:solidFill>
              <a:latin typeface="Arial" pitchFamily="34" charset="0"/>
              <a:cs typeface="Arial" pitchFamily="34" charset="0"/>
            </a:endParaRPr>
          </a:p>
          <a:p>
            <a:pPr marL="0" indent="0">
              <a:buNone/>
            </a:pPr>
            <a:endParaRPr lang="en-US" dirty="0">
              <a:solidFill>
                <a:schemeClr val="accent1">
                  <a:lumMod val="50000"/>
                </a:schemeClr>
              </a:solidFill>
              <a:latin typeface="Arial" pitchFamily="34" charset="0"/>
              <a:cs typeface="Arial" pitchFamily="34" charset="0"/>
            </a:endParaRPr>
          </a:p>
          <a:p>
            <a:pPr marL="0" indent="0">
              <a:buNone/>
            </a:pPr>
            <a:endParaRPr lang="en-US" dirty="0" smtClean="0">
              <a:solidFill>
                <a:schemeClr val="accent1">
                  <a:lumMod val="50000"/>
                </a:schemeClr>
              </a:solidFill>
              <a:latin typeface="Arial" pitchFamily="34" charset="0"/>
              <a:cs typeface="Arial" pitchFamily="34" charset="0"/>
            </a:endParaRPr>
          </a:p>
          <a:p>
            <a:pPr marL="0" indent="0">
              <a:buNone/>
            </a:pPr>
            <a:endParaRPr lang="en-US" dirty="0">
              <a:solidFill>
                <a:schemeClr val="accent1">
                  <a:lumMod val="50000"/>
                </a:schemeClr>
              </a:solidFill>
              <a:latin typeface="Arial" pitchFamily="34" charset="0"/>
              <a:cs typeface="Arial" pitchFamily="34" charset="0"/>
            </a:endParaRPr>
          </a:p>
          <a:p>
            <a:pPr marL="0" indent="0">
              <a:buNone/>
            </a:pPr>
            <a:endParaRPr lang="en-US" dirty="0">
              <a:solidFill>
                <a:schemeClr val="accent1">
                  <a:lumMod val="50000"/>
                </a:schemeClr>
              </a:solidFill>
              <a:latin typeface="Arial" pitchFamily="34" charset="0"/>
              <a:cs typeface="Arial" pitchFamily="34" charset="0"/>
            </a:endParaRPr>
          </a:p>
        </p:txBody>
      </p:sp>
      <p:sp>
        <p:nvSpPr>
          <p:cNvPr id="4" name="Content Placeholder 2"/>
          <p:cNvSpPr txBox="1">
            <a:spLocks/>
          </p:cNvSpPr>
          <p:nvPr/>
        </p:nvSpPr>
        <p:spPr>
          <a:xfrm>
            <a:off x="228600" y="2848402"/>
            <a:ext cx="8534400" cy="3581400"/>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buFont typeface="Wingdings" pitchFamily="2" charset="2"/>
              <a:buChar char="§"/>
            </a:pPr>
            <a:r>
              <a:rPr lang="en-US" dirty="0" smtClean="0">
                <a:solidFill>
                  <a:schemeClr val="accent1">
                    <a:lumMod val="50000"/>
                  </a:schemeClr>
                </a:solidFill>
                <a:latin typeface="Arial" pitchFamily="34" charset="0"/>
                <a:cs typeface="Arial" pitchFamily="34" charset="0"/>
              </a:rPr>
              <a:t>Compressed_Audio.m    </a:t>
            </a:r>
          </a:p>
          <a:p>
            <a:pPr marL="0" indent="0">
              <a:buNone/>
            </a:pPr>
            <a:r>
              <a:rPr lang="en-US" dirty="0" smtClean="0">
                <a:solidFill>
                  <a:schemeClr val="accent1">
                    <a:lumMod val="50000"/>
                  </a:schemeClr>
                </a:solidFill>
                <a:latin typeface="Arial" pitchFamily="34" charset="0"/>
                <a:cs typeface="Arial" pitchFamily="34" charset="0"/>
              </a:rPr>
              <a:t>Hear and see the effect of compression on a 1000 Hz tone.</a:t>
            </a:r>
          </a:p>
          <a:p>
            <a:pPr marL="0" indent="0">
              <a:buFont typeface="Wingdings 2"/>
              <a:buNone/>
            </a:pPr>
            <a:endParaRPr lang="en-US" dirty="0" smtClean="0">
              <a:solidFill>
                <a:schemeClr val="accent1">
                  <a:lumMod val="50000"/>
                </a:schemeClr>
              </a:solidFill>
              <a:latin typeface="Arial" pitchFamily="34" charset="0"/>
              <a:cs typeface="Arial" pitchFamily="34" charset="0"/>
            </a:endParaRPr>
          </a:p>
          <a:p>
            <a:pPr>
              <a:buFont typeface="Wingdings" pitchFamily="2" charset="2"/>
              <a:buChar char="§"/>
            </a:pPr>
            <a:r>
              <a:rPr lang="en-US" dirty="0" smtClean="0">
                <a:solidFill>
                  <a:schemeClr val="accent1">
                    <a:lumMod val="50000"/>
                  </a:schemeClr>
                </a:solidFill>
                <a:latin typeface="Arial" pitchFamily="34" charset="0"/>
                <a:cs typeface="Arial" pitchFamily="34" charset="0"/>
              </a:rPr>
              <a:t>Interpolation_Audio.m  </a:t>
            </a:r>
          </a:p>
          <a:p>
            <a:pPr marL="0" indent="0">
              <a:buNone/>
            </a:pPr>
            <a:r>
              <a:rPr lang="en-US" dirty="0" smtClean="0">
                <a:solidFill>
                  <a:schemeClr val="accent1">
                    <a:lumMod val="50000"/>
                  </a:schemeClr>
                </a:solidFill>
                <a:latin typeface="Arial" pitchFamily="34" charset="0"/>
                <a:cs typeface="Arial" pitchFamily="34" charset="0"/>
              </a:rPr>
              <a:t>Hear and see the effect of different types of interpolation on a 1000 Hz tone.</a:t>
            </a:r>
          </a:p>
        </p:txBody>
      </p:sp>
    </p:spTree>
    <p:extLst>
      <p:ext uri="{BB962C8B-B14F-4D97-AF65-F5344CB8AC3E}">
        <p14:creationId xmlns:p14="http://schemas.microsoft.com/office/powerpoint/2010/main" val="371990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056" y="990600"/>
            <a:ext cx="8839200" cy="1143000"/>
          </a:xfrm>
        </p:spPr>
        <p:txBody>
          <a:bodyPr>
            <a:normAutofit/>
          </a:bodyPr>
          <a:lstStyle/>
          <a:p>
            <a:pPr algn="ctr"/>
            <a:r>
              <a:rPr lang="en-US" sz="4800" b="1" dirty="0" smtClean="0">
                <a:solidFill>
                  <a:schemeClr val="accent3">
                    <a:lumMod val="50000"/>
                  </a:schemeClr>
                </a:solidFill>
              </a:rPr>
              <a:t>Interpolation</a:t>
            </a:r>
            <a:endParaRPr lang="en-US" sz="4800" b="1" dirty="0">
              <a:solidFill>
                <a:schemeClr val="accent3">
                  <a:lumMod val="50000"/>
                </a:schemeClr>
              </a:solidFill>
            </a:endParaRPr>
          </a:p>
        </p:txBody>
      </p:sp>
      <p:sp>
        <p:nvSpPr>
          <p:cNvPr id="6" name="TextBox 5"/>
          <p:cNvSpPr txBox="1"/>
          <p:nvPr/>
        </p:nvSpPr>
        <p:spPr>
          <a:xfrm>
            <a:off x="457200" y="2819400"/>
            <a:ext cx="8077200" cy="1077218"/>
          </a:xfrm>
          <a:prstGeom prst="rect">
            <a:avLst/>
          </a:prstGeom>
          <a:noFill/>
        </p:spPr>
        <p:txBody>
          <a:bodyPr wrap="square" rtlCol="0">
            <a:spAutoFit/>
          </a:bodyPr>
          <a:lstStyle/>
          <a:p>
            <a:r>
              <a:rPr lang="en-US" sz="3200" dirty="0" smtClean="0">
                <a:solidFill>
                  <a:schemeClr val="accent1">
                    <a:lumMod val="50000"/>
                  </a:schemeClr>
                </a:solidFill>
                <a:latin typeface="Arial" pitchFamily="34" charset="0"/>
                <a:cs typeface="Arial" pitchFamily="34" charset="0"/>
              </a:rPr>
              <a:t>Interpolation is the process of inserting data points in between existing data points.</a:t>
            </a:r>
          </a:p>
        </p:txBody>
      </p:sp>
    </p:spTree>
    <p:extLst>
      <p:ext uri="{BB962C8B-B14F-4D97-AF65-F5344CB8AC3E}">
        <p14:creationId xmlns:p14="http://schemas.microsoft.com/office/powerpoint/2010/main" val="42758002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289" y="304800"/>
            <a:ext cx="8305800" cy="1143000"/>
          </a:xfrm>
        </p:spPr>
        <p:txBody>
          <a:bodyPr/>
          <a:lstStyle/>
          <a:p>
            <a:pPr algn="ctr"/>
            <a:r>
              <a:rPr lang="en-US" b="1" dirty="0" smtClean="0">
                <a:solidFill>
                  <a:schemeClr val="accent3">
                    <a:lumMod val="50000"/>
                  </a:schemeClr>
                </a:solidFill>
              </a:rPr>
              <a:t>Warm-up Problems</a:t>
            </a:r>
            <a:endParaRPr lang="en-US" b="1" dirty="0">
              <a:solidFill>
                <a:schemeClr val="accent3">
                  <a:lumMod val="50000"/>
                </a:schemeClr>
              </a:solidFill>
            </a:endParaRPr>
          </a:p>
        </p:txBody>
      </p:sp>
      <p:sp>
        <p:nvSpPr>
          <p:cNvPr id="7" name="TextBox 6"/>
          <p:cNvSpPr txBox="1"/>
          <p:nvPr/>
        </p:nvSpPr>
        <p:spPr>
          <a:xfrm>
            <a:off x="352701" y="5257800"/>
            <a:ext cx="7848600" cy="1200329"/>
          </a:xfrm>
          <a:prstGeom prst="rect">
            <a:avLst/>
          </a:prstGeom>
          <a:noFill/>
        </p:spPr>
        <p:txBody>
          <a:bodyPr wrap="square" rtlCol="0">
            <a:spAutoFit/>
          </a:bodyPr>
          <a:lstStyle/>
          <a:p>
            <a:r>
              <a:rPr lang="en-US" sz="2400" dirty="0" smtClean="0">
                <a:solidFill>
                  <a:schemeClr val="tx2">
                    <a:lumMod val="50000"/>
                  </a:schemeClr>
                </a:solidFill>
                <a:latin typeface="Arial" pitchFamily="34" charset="0"/>
                <a:cs typeface="Arial" pitchFamily="34" charset="0"/>
              </a:rPr>
              <a:t>Viscosity is a measure of a fluid’s resistance to flow. Using nearest point interpolation, estimate the viscosity of water at a temperature of 18</a:t>
            </a:r>
            <a:r>
              <a:rPr lang="en-US" sz="2400" baseline="30000" dirty="0" smtClean="0">
                <a:solidFill>
                  <a:schemeClr val="tx2">
                    <a:lumMod val="50000"/>
                  </a:schemeClr>
                </a:solidFill>
                <a:latin typeface="Arial" pitchFamily="34" charset="0"/>
                <a:cs typeface="Arial" pitchFamily="34" charset="0"/>
              </a:rPr>
              <a:t>o</a:t>
            </a:r>
            <a:r>
              <a:rPr lang="en-US" sz="2400" dirty="0" smtClean="0">
                <a:solidFill>
                  <a:schemeClr val="tx2">
                    <a:lumMod val="50000"/>
                  </a:schemeClr>
                </a:solidFill>
                <a:latin typeface="Arial" pitchFamily="34" charset="0"/>
                <a:cs typeface="Arial" pitchFamily="34" charset="0"/>
              </a:rPr>
              <a:t>C. </a:t>
            </a:r>
            <a:endParaRPr lang="en-US" sz="2400" dirty="0">
              <a:solidFill>
                <a:schemeClr val="tx2">
                  <a:lumMod val="50000"/>
                </a:schemeClr>
              </a:solidFill>
              <a:latin typeface="Arial" pitchFamily="34" charset="0"/>
              <a:cs typeface="Arial"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320857071"/>
              </p:ext>
            </p:extLst>
          </p:nvPr>
        </p:nvGraphicFramePr>
        <p:xfrm>
          <a:off x="361799" y="1600200"/>
          <a:ext cx="6096000" cy="338328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n-US" dirty="0" smtClean="0"/>
                        <a:t>Temperature (</a:t>
                      </a:r>
                      <a:r>
                        <a:rPr lang="en-US" baseline="30000" dirty="0" smtClean="0"/>
                        <a:t>o</a:t>
                      </a:r>
                      <a:r>
                        <a:rPr lang="en-US" baseline="0" dirty="0" smtClean="0"/>
                        <a:t>C)</a:t>
                      </a:r>
                      <a:endParaRPr lang="en-US" dirty="0"/>
                    </a:p>
                  </a:txBody>
                  <a:tcPr/>
                </a:tc>
                <a:tc>
                  <a:txBody>
                    <a:bodyPr/>
                    <a:lstStyle/>
                    <a:p>
                      <a:pPr algn="ctr"/>
                      <a:r>
                        <a:rPr lang="en-US" dirty="0" smtClean="0"/>
                        <a:t>Dynamic</a:t>
                      </a:r>
                      <a:r>
                        <a:rPr lang="en-US" baseline="0" dirty="0" smtClean="0"/>
                        <a:t> Viscosity (cP) of Water</a:t>
                      </a:r>
                      <a:endParaRPr lang="en-US" dirty="0"/>
                    </a:p>
                  </a:txBody>
                  <a:tcPr/>
                </a:tc>
              </a:tr>
              <a:tr h="370840">
                <a:tc>
                  <a:txBody>
                    <a:bodyPr/>
                    <a:lstStyle/>
                    <a:p>
                      <a:pPr algn="ctr"/>
                      <a:r>
                        <a:rPr lang="en-US" sz="2400" dirty="0" smtClean="0">
                          <a:latin typeface="Arial" panose="020B0604020202020204" pitchFamily="34" charset="0"/>
                          <a:cs typeface="Arial" panose="020B0604020202020204" pitchFamily="34" charset="0"/>
                        </a:rPr>
                        <a:t>10</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1.307</a:t>
                      </a:r>
                      <a:endParaRPr lang="en-US" sz="2400" dirty="0">
                        <a:latin typeface="Arial" panose="020B0604020202020204" pitchFamily="34" charset="0"/>
                        <a:cs typeface="Arial" panose="020B0604020202020204" pitchFamily="34" charset="0"/>
                      </a:endParaRPr>
                    </a:p>
                  </a:txBody>
                  <a:tcPr/>
                </a:tc>
              </a:tr>
              <a:tr h="370840">
                <a:tc>
                  <a:txBody>
                    <a:bodyPr/>
                    <a:lstStyle/>
                    <a:p>
                      <a:pPr algn="ctr"/>
                      <a:r>
                        <a:rPr lang="en-US" sz="2400" dirty="0" smtClean="0">
                          <a:latin typeface="Arial" panose="020B0604020202020204" pitchFamily="34" charset="0"/>
                          <a:cs typeface="Arial" panose="020B0604020202020204" pitchFamily="34" charset="0"/>
                        </a:rPr>
                        <a:t>20</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1.002</a:t>
                      </a:r>
                      <a:endParaRPr lang="en-US" sz="2400" dirty="0">
                        <a:latin typeface="Arial" panose="020B0604020202020204" pitchFamily="34" charset="0"/>
                        <a:cs typeface="Arial" panose="020B0604020202020204" pitchFamily="34" charset="0"/>
                      </a:endParaRPr>
                    </a:p>
                  </a:txBody>
                  <a:tcPr/>
                </a:tc>
              </a:tr>
              <a:tr h="370840">
                <a:tc>
                  <a:txBody>
                    <a:bodyPr/>
                    <a:lstStyle/>
                    <a:p>
                      <a:pPr algn="ctr"/>
                      <a:r>
                        <a:rPr lang="en-US" sz="2400" dirty="0" smtClean="0">
                          <a:latin typeface="Arial" panose="020B0604020202020204" pitchFamily="34" charset="0"/>
                          <a:cs typeface="Arial" panose="020B0604020202020204" pitchFamily="34" charset="0"/>
                        </a:rPr>
                        <a:t>30</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0.797</a:t>
                      </a:r>
                      <a:endParaRPr lang="en-US" sz="2400" dirty="0">
                        <a:latin typeface="Arial" panose="020B0604020202020204" pitchFamily="34" charset="0"/>
                        <a:cs typeface="Arial" panose="020B0604020202020204" pitchFamily="34" charset="0"/>
                      </a:endParaRPr>
                    </a:p>
                  </a:txBody>
                  <a:tcPr/>
                </a:tc>
              </a:tr>
              <a:tr h="370840">
                <a:tc>
                  <a:txBody>
                    <a:bodyPr/>
                    <a:lstStyle/>
                    <a:p>
                      <a:pPr algn="ctr"/>
                      <a:r>
                        <a:rPr lang="en-US" sz="2400" dirty="0" smtClean="0">
                          <a:latin typeface="Arial" panose="020B0604020202020204" pitchFamily="34" charset="0"/>
                          <a:cs typeface="Arial" panose="020B0604020202020204" pitchFamily="34" charset="0"/>
                        </a:rPr>
                        <a:t>40</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0.653</a:t>
                      </a:r>
                      <a:endParaRPr lang="en-US" sz="2400" dirty="0">
                        <a:latin typeface="Arial" panose="020B0604020202020204" pitchFamily="34" charset="0"/>
                        <a:cs typeface="Arial" panose="020B0604020202020204" pitchFamily="34" charset="0"/>
                      </a:endParaRPr>
                    </a:p>
                  </a:txBody>
                  <a:tcPr/>
                </a:tc>
              </a:tr>
              <a:tr h="370840">
                <a:tc>
                  <a:txBody>
                    <a:bodyPr/>
                    <a:lstStyle/>
                    <a:p>
                      <a:pPr algn="ctr"/>
                      <a:r>
                        <a:rPr lang="en-US" sz="2400" dirty="0" smtClean="0">
                          <a:latin typeface="Arial" panose="020B0604020202020204" pitchFamily="34" charset="0"/>
                          <a:cs typeface="Arial" panose="020B0604020202020204" pitchFamily="34" charset="0"/>
                        </a:rPr>
                        <a:t>50</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0.532</a:t>
                      </a:r>
                      <a:endParaRPr lang="en-US" sz="2400" dirty="0">
                        <a:latin typeface="Arial" panose="020B0604020202020204" pitchFamily="34" charset="0"/>
                        <a:cs typeface="Arial" panose="020B0604020202020204" pitchFamily="34" charset="0"/>
                      </a:endParaRPr>
                    </a:p>
                  </a:txBody>
                  <a:tcPr/>
                </a:tc>
              </a:tr>
              <a:tr h="370840">
                <a:tc>
                  <a:txBody>
                    <a:bodyPr/>
                    <a:lstStyle/>
                    <a:p>
                      <a:pPr algn="ctr"/>
                      <a:r>
                        <a:rPr lang="en-US" sz="2400" dirty="0" smtClean="0">
                          <a:latin typeface="Arial" panose="020B0604020202020204" pitchFamily="34" charset="0"/>
                          <a:cs typeface="Arial" panose="020B0604020202020204" pitchFamily="34" charset="0"/>
                        </a:rPr>
                        <a:t>60</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0.467</a:t>
                      </a:r>
                      <a:endParaRPr lang="en-US" sz="2400" dirty="0">
                        <a:latin typeface="Arial" panose="020B0604020202020204" pitchFamily="34" charset="0"/>
                        <a:cs typeface="Arial" panose="020B0604020202020204" pitchFamily="34" charset="0"/>
                      </a:endParaRPr>
                    </a:p>
                  </a:txBody>
                  <a:tcPr/>
                </a:tc>
              </a:tr>
            </a:tbl>
          </a:graphicData>
        </a:graphic>
      </p:graphicFrame>
      <p:sp>
        <p:nvSpPr>
          <p:cNvPr id="8" name="TextBox 7"/>
          <p:cNvSpPr txBox="1"/>
          <p:nvPr/>
        </p:nvSpPr>
        <p:spPr>
          <a:xfrm>
            <a:off x="6553201" y="2590800"/>
            <a:ext cx="2362200" cy="707886"/>
          </a:xfrm>
          <a:prstGeom prst="rect">
            <a:avLst/>
          </a:prstGeom>
          <a:noFill/>
        </p:spPr>
        <p:txBody>
          <a:bodyPr wrap="square" rtlCol="0">
            <a:spAutoFit/>
          </a:bodyPr>
          <a:lstStyle/>
          <a:p>
            <a:r>
              <a:rPr lang="en-US" sz="2000" dirty="0" smtClean="0">
                <a:solidFill>
                  <a:schemeClr val="tx2">
                    <a:lumMod val="50000"/>
                  </a:schemeClr>
                </a:solidFill>
                <a:latin typeface="Arial" pitchFamily="34" charset="0"/>
                <a:cs typeface="Arial" pitchFamily="34" charset="0"/>
              </a:rPr>
              <a:t>1 cP (centipoise) = 0.001 N-s/m</a:t>
            </a:r>
            <a:r>
              <a:rPr lang="en-US" sz="2000" baseline="30000" dirty="0" smtClean="0">
                <a:solidFill>
                  <a:schemeClr val="tx2">
                    <a:lumMod val="50000"/>
                  </a:schemeClr>
                </a:solidFill>
                <a:latin typeface="Arial" pitchFamily="34" charset="0"/>
                <a:cs typeface="Arial" pitchFamily="34" charset="0"/>
              </a:rPr>
              <a:t>2</a:t>
            </a:r>
            <a:endParaRPr lang="en-US" sz="2000" dirty="0">
              <a:solidFill>
                <a:schemeClr val="tx2">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18534406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289" y="304800"/>
            <a:ext cx="8305800" cy="1143000"/>
          </a:xfrm>
        </p:spPr>
        <p:txBody>
          <a:bodyPr/>
          <a:lstStyle/>
          <a:p>
            <a:pPr algn="ctr"/>
            <a:r>
              <a:rPr lang="en-US" b="1" dirty="0" smtClean="0">
                <a:solidFill>
                  <a:schemeClr val="accent3">
                    <a:lumMod val="50000"/>
                  </a:schemeClr>
                </a:solidFill>
              </a:rPr>
              <a:t>Warm-up Problems</a:t>
            </a:r>
            <a:endParaRPr lang="en-US" b="1" dirty="0">
              <a:solidFill>
                <a:schemeClr val="accent3">
                  <a:lumMod val="50000"/>
                </a:schemeClr>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52972109"/>
              </p:ext>
            </p:extLst>
          </p:nvPr>
        </p:nvGraphicFramePr>
        <p:xfrm>
          <a:off x="349289" y="1828800"/>
          <a:ext cx="6096000" cy="338328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n-US" dirty="0" smtClean="0"/>
                        <a:t>Temperature (</a:t>
                      </a:r>
                      <a:r>
                        <a:rPr lang="en-US" baseline="30000" dirty="0" smtClean="0"/>
                        <a:t>o</a:t>
                      </a:r>
                      <a:r>
                        <a:rPr lang="en-US" baseline="0" dirty="0" smtClean="0"/>
                        <a:t>C)</a:t>
                      </a:r>
                      <a:endParaRPr lang="en-US" dirty="0"/>
                    </a:p>
                  </a:txBody>
                  <a:tcPr/>
                </a:tc>
                <a:tc>
                  <a:txBody>
                    <a:bodyPr/>
                    <a:lstStyle/>
                    <a:p>
                      <a:pPr algn="ctr"/>
                      <a:r>
                        <a:rPr lang="en-US" dirty="0" smtClean="0"/>
                        <a:t>Dynamic</a:t>
                      </a:r>
                      <a:r>
                        <a:rPr lang="en-US" baseline="0" dirty="0" smtClean="0"/>
                        <a:t> Viscosity (cP) of Water</a:t>
                      </a:r>
                      <a:endParaRPr lang="en-US" dirty="0"/>
                    </a:p>
                  </a:txBody>
                  <a:tcPr/>
                </a:tc>
              </a:tr>
              <a:tr h="370840">
                <a:tc>
                  <a:txBody>
                    <a:bodyPr/>
                    <a:lstStyle/>
                    <a:p>
                      <a:pPr algn="ctr"/>
                      <a:r>
                        <a:rPr lang="en-US" sz="2400" dirty="0" smtClean="0">
                          <a:latin typeface="Arial" panose="020B0604020202020204" pitchFamily="34" charset="0"/>
                          <a:cs typeface="Arial" panose="020B0604020202020204" pitchFamily="34" charset="0"/>
                        </a:rPr>
                        <a:t>10</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1.307</a:t>
                      </a:r>
                      <a:endParaRPr lang="en-US" sz="2400" dirty="0">
                        <a:latin typeface="Arial" panose="020B0604020202020204" pitchFamily="34" charset="0"/>
                        <a:cs typeface="Arial" panose="020B0604020202020204" pitchFamily="34" charset="0"/>
                      </a:endParaRPr>
                    </a:p>
                  </a:txBody>
                  <a:tcPr/>
                </a:tc>
              </a:tr>
              <a:tr h="370840">
                <a:tc>
                  <a:txBody>
                    <a:bodyPr/>
                    <a:lstStyle/>
                    <a:p>
                      <a:pPr algn="ctr"/>
                      <a:r>
                        <a:rPr lang="en-US" sz="2400" dirty="0" smtClean="0">
                          <a:latin typeface="Arial" panose="020B0604020202020204" pitchFamily="34" charset="0"/>
                          <a:cs typeface="Arial" panose="020B0604020202020204" pitchFamily="34" charset="0"/>
                        </a:rPr>
                        <a:t>20</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1.002</a:t>
                      </a:r>
                      <a:endParaRPr lang="en-US" sz="2400" dirty="0">
                        <a:latin typeface="Arial" panose="020B0604020202020204" pitchFamily="34" charset="0"/>
                        <a:cs typeface="Arial" panose="020B0604020202020204" pitchFamily="34" charset="0"/>
                      </a:endParaRPr>
                    </a:p>
                  </a:txBody>
                  <a:tcPr/>
                </a:tc>
              </a:tr>
              <a:tr h="370840">
                <a:tc>
                  <a:txBody>
                    <a:bodyPr/>
                    <a:lstStyle/>
                    <a:p>
                      <a:pPr algn="ctr"/>
                      <a:r>
                        <a:rPr lang="en-US" sz="2400" dirty="0" smtClean="0">
                          <a:latin typeface="Arial" panose="020B0604020202020204" pitchFamily="34" charset="0"/>
                          <a:cs typeface="Arial" panose="020B0604020202020204" pitchFamily="34" charset="0"/>
                        </a:rPr>
                        <a:t>30</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0.797</a:t>
                      </a:r>
                      <a:endParaRPr lang="en-US" sz="2400" dirty="0">
                        <a:latin typeface="Arial" panose="020B0604020202020204" pitchFamily="34" charset="0"/>
                        <a:cs typeface="Arial" panose="020B0604020202020204" pitchFamily="34" charset="0"/>
                      </a:endParaRPr>
                    </a:p>
                  </a:txBody>
                  <a:tcPr/>
                </a:tc>
              </a:tr>
              <a:tr h="370840">
                <a:tc>
                  <a:txBody>
                    <a:bodyPr/>
                    <a:lstStyle/>
                    <a:p>
                      <a:pPr algn="ctr"/>
                      <a:r>
                        <a:rPr lang="en-US" sz="2400" dirty="0" smtClean="0">
                          <a:latin typeface="Arial" panose="020B0604020202020204" pitchFamily="34" charset="0"/>
                          <a:cs typeface="Arial" panose="020B0604020202020204" pitchFamily="34" charset="0"/>
                        </a:rPr>
                        <a:t>40</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0.653</a:t>
                      </a:r>
                      <a:endParaRPr lang="en-US" sz="2400" dirty="0">
                        <a:latin typeface="Arial" panose="020B0604020202020204" pitchFamily="34" charset="0"/>
                        <a:cs typeface="Arial" panose="020B0604020202020204" pitchFamily="34" charset="0"/>
                      </a:endParaRPr>
                    </a:p>
                  </a:txBody>
                  <a:tcPr/>
                </a:tc>
              </a:tr>
              <a:tr h="370840">
                <a:tc>
                  <a:txBody>
                    <a:bodyPr/>
                    <a:lstStyle/>
                    <a:p>
                      <a:pPr algn="ctr"/>
                      <a:r>
                        <a:rPr lang="en-US" sz="2400" dirty="0" smtClean="0">
                          <a:latin typeface="Arial" panose="020B0604020202020204" pitchFamily="34" charset="0"/>
                          <a:cs typeface="Arial" panose="020B0604020202020204" pitchFamily="34" charset="0"/>
                        </a:rPr>
                        <a:t>50</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0.532</a:t>
                      </a:r>
                      <a:endParaRPr lang="en-US" sz="2400" dirty="0">
                        <a:latin typeface="Arial" panose="020B0604020202020204" pitchFamily="34" charset="0"/>
                        <a:cs typeface="Arial" panose="020B0604020202020204" pitchFamily="34" charset="0"/>
                      </a:endParaRPr>
                    </a:p>
                  </a:txBody>
                  <a:tcPr/>
                </a:tc>
              </a:tr>
              <a:tr h="370840">
                <a:tc>
                  <a:txBody>
                    <a:bodyPr/>
                    <a:lstStyle/>
                    <a:p>
                      <a:pPr algn="ctr"/>
                      <a:r>
                        <a:rPr lang="en-US" sz="2400" dirty="0" smtClean="0">
                          <a:latin typeface="Arial" panose="020B0604020202020204" pitchFamily="34" charset="0"/>
                          <a:cs typeface="Arial" panose="020B0604020202020204" pitchFamily="34" charset="0"/>
                        </a:rPr>
                        <a:t>60</a:t>
                      </a:r>
                      <a:endParaRPr lang="en-US" sz="2400" dirty="0">
                        <a:latin typeface="Arial" panose="020B0604020202020204" pitchFamily="34" charset="0"/>
                        <a:cs typeface="Arial" panose="020B0604020202020204" pitchFamily="34" charset="0"/>
                      </a:endParaRPr>
                    </a:p>
                  </a:txBody>
                  <a:tcPr/>
                </a:tc>
                <a:tc>
                  <a:txBody>
                    <a:bodyPr/>
                    <a:lstStyle/>
                    <a:p>
                      <a:pPr algn="ctr"/>
                      <a:r>
                        <a:rPr lang="en-US" sz="2400" dirty="0" smtClean="0">
                          <a:latin typeface="Arial" panose="020B0604020202020204" pitchFamily="34" charset="0"/>
                          <a:cs typeface="Arial" panose="020B0604020202020204" pitchFamily="34" charset="0"/>
                        </a:rPr>
                        <a:t>0.467</a:t>
                      </a:r>
                      <a:endParaRPr lang="en-US" sz="2400" dirty="0">
                        <a:latin typeface="Arial" panose="020B0604020202020204" pitchFamily="34" charset="0"/>
                        <a:cs typeface="Arial" panose="020B0604020202020204" pitchFamily="34" charset="0"/>
                      </a:endParaRPr>
                    </a:p>
                  </a:txBody>
                  <a:tcPr/>
                </a:tc>
              </a:tr>
            </a:tbl>
          </a:graphicData>
        </a:graphic>
      </p:graphicFrame>
      <p:sp>
        <p:nvSpPr>
          <p:cNvPr id="8" name="TextBox 7"/>
          <p:cNvSpPr txBox="1"/>
          <p:nvPr/>
        </p:nvSpPr>
        <p:spPr>
          <a:xfrm>
            <a:off x="349289" y="5638800"/>
            <a:ext cx="8077200" cy="830997"/>
          </a:xfrm>
          <a:prstGeom prst="rect">
            <a:avLst/>
          </a:prstGeom>
          <a:noFill/>
        </p:spPr>
        <p:txBody>
          <a:bodyPr wrap="square" rtlCol="0">
            <a:spAutoFit/>
          </a:bodyPr>
          <a:lstStyle/>
          <a:p>
            <a:r>
              <a:rPr lang="en-US" sz="2400" dirty="0" smtClean="0">
                <a:solidFill>
                  <a:schemeClr val="tx2">
                    <a:lumMod val="50000"/>
                  </a:schemeClr>
                </a:solidFill>
                <a:latin typeface="Arial" pitchFamily="34" charset="0"/>
                <a:cs typeface="Arial" pitchFamily="34" charset="0"/>
              </a:rPr>
              <a:t>Using linear interpolation, estimate the viscosity of water at a temperature of 18</a:t>
            </a:r>
            <a:r>
              <a:rPr lang="en-US" sz="2400" baseline="30000" dirty="0" smtClean="0">
                <a:solidFill>
                  <a:schemeClr val="tx2">
                    <a:lumMod val="50000"/>
                  </a:schemeClr>
                </a:solidFill>
                <a:latin typeface="Arial" pitchFamily="34" charset="0"/>
                <a:cs typeface="Arial" pitchFamily="34" charset="0"/>
              </a:rPr>
              <a:t>o</a:t>
            </a:r>
            <a:r>
              <a:rPr lang="en-US" sz="2400" dirty="0" smtClean="0">
                <a:solidFill>
                  <a:schemeClr val="tx2">
                    <a:lumMod val="50000"/>
                  </a:schemeClr>
                </a:solidFill>
                <a:latin typeface="Arial" pitchFamily="34" charset="0"/>
                <a:cs typeface="Arial" pitchFamily="34" charset="0"/>
              </a:rPr>
              <a:t>C. </a:t>
            </a:r>
            <a:endParaRPr lang="en-US" sz="2400" dirty="0">
              <a:solidFill>
                <a:schemeClr val="tx2">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622030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pPr algn="ctr"/>
            <a:r>
              <a:rPr lang="en-US" b="1" dirty="0" smtClean="0">
                <a:solidFill>
                  <a:schemeClr val="accent3">
                    <a:lumMod val="50000"/>
                  </a:schemeClr>
                </a:solidFill>
              </a:rPr>
              <a:t>Types of Interpolation</a:t>
            </a:r>
            <a:endParaRPr lang="en-US" b="1" dirty="0">
              <a:solidFill>
                <a:schemeClr val="accent3">
                  <a:lumMod val="50000"/>
                </a:schemeClr>
              </a:solidFill>
            </a:endParaRPr>
          </a:p>
        </p:txBody>
      </p:sp>
      <p:sp>
        <p:nvSpPr>
          <p:cNvPr id="3" name="Content Placeholder 2"/>
          <p:cNvSpPr>
            <a:spLocks noGrp="1"/>
          </p:cNvSpPr>
          <p:nvPr>
            <p:ph idx="1"/>
          </p:nvPr>
        </p:nvSpPr>
        <p:spPr>
          <a:xfrm>
            <a:off x="304800" y="1524000"/>
            <a:ext cx="8534400" cy="5181600"/>
          </a:xfrm>
        </p:spPr>
        <p:txBody>
          <a:bodyPr>
            <a:normAutofit/>
          </a:bodyPr>
          <a:lstStyle/>
          <a:p>
            <a:pPr marL="514350" indent="-514350">
              <a:buFont typeface="+mj-lt"/>
              <a:buAutoNum type="arabicPeriod"/>
            </a:pPr>
            <a:r>
              <a:rPr lang="en-US" b="1" i="1" dirty="0" smtClean="0">
                <a:solidFill>
                  <a:schemeClr val="accent1">
                    <a:lumMod val="50000"/>
                  </a:schemeClr>
                </a:solidFill>
                <a:latin typeface="Arial" pitchFamily="34" charset="0"/>
                <a:cs typeface="Arial" pitchFamily="34" charset="0"/>
              </a:rPr>
              <a:t>Nearest point </a:t>
            </a:r>
            <a:r>
              <a:rPr lang="en-US" dirty="0" smtClean="0">
                <a:solidFill>
                  <a:schemeClr val="accent1">
                    <a:lumMod val="50000"/>
                  </a:schemeClr>
                </a:solidFill>
                <a:latin typeface="Arial" pitchFamily="34" charset="0"/>
                <a:cs typeface="Arial" pitchFamily="34" charset="0"/>
              </a:rPr>
              <a:t>– round to the nearest existing data point.</a:t>
            </a:r>
          </a:p>
          <a:p>
            <a:pPr marL="514350" indent="-514350">
              <a:buFont typeface="+mj-lt"/>
              <a:buAutoNum type="arabicPeriod"/>
            </a:pPr>
            <a:r>
              <a:rPr lang="en-US" b="1" i="1" dirty="0" smtClean="0">
                <a:solidFill>
                  <a:schemeClr val="accent1">
                    <a:lumMod val="50000"/>
                  </a:schemeClr>
                </a:solidFill>
                <a:latin typeface="Arial" pitchFamily="34" charset="0"/>
                <a:cs typeface="Arial" pitchFamily="34" charset="0"/>
              </a:rPr>
              <a:t>Linear</a:t>
            </a:r>
            <a:r>
              <a:rPr lang="en-US" dirty="0" smtClean="0">
                <a:solidFill>
                  <a:schemeClr val="accent1">
                    <a:lumMod val="50000"/>
                  </a:schemeClr>
                </a:solidFill>
                <a:latin typeface="Arial" pitchFamily="34" charset="0"/>
                <a:cs typeface="Arial" pitchFamily="34" charset="0"/>
              </a:rPr>
              <a:t> – insert values along a straight line between two adjacent data points.</a:t>
            </a:r>
          </a:p>
          <a:p>
            <a:pPr marL="514350" indent="-514350">
              <a:buFont typeface="+mj-lt"/>
              <a:buAutoNum type="arabicPeriod"/>
            </a:pPr>
            <a:r>
              <a:rPr lang="en-US" b="1" i="1" dirty="0" smtClean="0">
                <a:solidFill>
                  <a:schemeClr val="accent1">
                    <a:lumMod val="50000"/>
                  </a:schemeClr>
                </a:solidFill>
                <a:latin typeface="Arial" pitchFamily="34" charset="0"/>
                <a:cs typeface="Arial" pitchFamily="34" charset="0"/>
              </a:rPr>
              <a:t>Polynomial Interpolation </a:t>
            </a:r>
            <a:r>
              <a:rPr lang="en-US" dirty="0" smtClean="0">
                <a:solidFill>
                  <a:schemeClr val="accent1">
                    <a:lumMod val="50000"/>
                  </a:schemeClr>
                </a:solidFill>
                <a:latin typeface="Arial" pitchFamily="34" charset="0"/>
                <a:cs typeface="Arial" pitchFamily="34" charset="0"/>
              </a:rPr>
              <a:t>– insert values along a polynomial that perfectly fits N adjacent data points.  Note: The polynomial will be order N – 1  or lower.</a:t>
            </a:r>
          </a:p>
          <a:p>
            <a:pPr marL="514350" indent="-514350">
              <a:buFont typeface="+mj-lt"/>
              <a:buAutoNum type="arabicPeriod"/>
            </a:pPr>
            <a:r>
              <a:rPr lang="en-US" b="1" i="1" dirty="0" smtClean="0">
                <a:solidFill>
                  <a:schemeClr val="accent1">
                    <a:lumMod val="50000"/>
                  </a:schemeClr>
                </a:solidFill>
                <a:latin typeface="Arial" pitchFamily="34" charset="0"/>
                <a:cs typeface="Arial" pitchFamily="34" charset="0"/>
              </a:rPr>
              <a:t>Spline Interpolation</a:t>
            </a:r>
            <a:r>
              <a:rPr lang="en-US" dirty="0" smtClean="0">
                <a:solidFill>
                  <a:schemeClr val="accent1">
                    <a:lumMod val="50000"/>
                  </a:schemeClr>
                </a:solidFill>
                <a:latin typeface="Arial" pitchFamily="34" charset="0"/>
                <a:cs typeface="Arial" pitchFamily="34" charset="0"/>
              </a:rPr>
              <a:t> – creates a set of lower order polynomials between adjacent data points that fit together with the polynomials in adjacent intervals.  (MATLAB uses cubic spline).</a:t>
            </a:r>
          </a:p>
          <a:p>
            <a:pPr marL="514350" indent="-514350">
              <a:buFont typeface="+mj-lt"/>
              <a:buAutoNum type="arabicPeriod"/>
            </a:pPr>
            <a:r>
              <a:rPr lang="en-US" dirty="0" smtClean="0">
                <a:solidFill>
                  <a:schemeClr val="accent1">
                    <a:lumMod val="50000"/>
                  </a:schemeClr>
                </a:solidFill>
                <a:latin typeface="Arial" pitchFamily="34" charset="0"/>
                <a:cs typeface="Arial" pitchFamily="34" charset="0"/>
              </a:rPr>
              <a:t>Many, many other algorithms including filtering.</a:t>
            </a:r>
          </a:p>
        </p:txBody>
      </p:sp>
    </p:spTree>
    <p:extLst>
      <p:ext uri="{BB962C8B-B14F-4D97-AF65-F5344CB8AC3E}">
        <p14:creationId xmlns:p14="http://schemas.microsoft.com/office/powerpoint/2010/main" val="2397393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316" y="823584"/>
            <a:ext cx="8305800" cy="1143000"/>
          </a:xfrm>
        </p:spPr>
        <p:txBody>
          <a:bodyPr>
            <a:normAutofit/>
          </a:bodyPr>
          <a:lstStyle/>
          <a:p>
            <a:pPr algn="ctr"/>
            <a:r>
              <a:rPr lang="en-US" b="1" dirty="0" smtClean="0">
                <a:solidFill>
                  <a:schemeClr val="accent3">
                    <a:lumMod val="50000"/>
                  </a:schemeClr>
                </a:solidFill>
              </a:rPr>
              <a:t>MATLAB function: interp1</a:t>
            </a:r>
            <a:endParaRPr lang="en-US" b="1" dirty="0">
              <a:solidFill>
                <a:schemeClr val="accent3">
                  <a:lumMod val="50000"/>
                </a:schemeClr>
              </a:solidFill>
            </a:endParaRPr>
          </a:p>
        </p:txBody>
      </p:sp>
      <p:sp>
        <p:nvSpPr>
          <p:cNvPr id="3" name="TextBox 2"/>
          <p:cNvSpPr txBox="1"/>
          <p:nvPr/>
        </p:nvSpPr>
        <p:spPr>
          <a:xfrm>
            <a:off x="204716" y="2895600"/>
            <a:ext cx="8763000" cy="3785652"/>
          </a:xfrm>
          <a:prstGeom prst="rect">
            <a:avLst/>
          </a:prstGeom>
          <a:noFill/>
        </p:spPr>
        <p:txBody>
          <a:bodyPr wrap="square" rtlCol="0">
            <a:spAutoFit/>
          </a:bodyPr>
          <a:lstStyle/>
          <a:p>
            <a:r>
              <a:rPr lang="en-US" sz="2400" dirty="0">
                <a:solidFill>
                  <a:srgbClr val="727CA3">
                    <a:lumMod val="50000"/>
                  </a:srgbClr>
                </a:solidFill>
                <a:latin typeface="Courier New" pitchFamily="49" charset="0"/>
                <a:cs typeface="Courier New" pitchFamily="49" charset="0"/>
              </a:rPr>
              <a:t>	yint = interp1(x,y,xint,method)</a:t>
            </a:r>
          </a:p>
          <a:p>
            <a:endParaRPr lang="en-US" sz="2400" dirty="0">
              <a:solidFill>
                <a:srgbClr val="727CA3">
                  <a:lumMod val="50000"/>
                </a:srgbClr>
              </a:solidFill>
              <a:latin typeface="Courier New" pitchFamily="49" charset="0"/>
              <a:cs typeface="Courier New" pitchFamily="49" charset="0"/>
            </a:endParaRPr>
          </a:p>
          <a:p>
            <a:endParaRPr lang="en-US" sz="2400" dirty="0">
              <a:solidFill>
                <a:srgbClr val="727CA3">
                  <a:lumMod val="50000"/>
                </a:srgbClr>
              </a:solidFill>
              <a:latin typeface="Courier New" pitchFamily="49" charset="0"/>
              <a:cs typeface="Courier New" pitchFamily="49" charset="0"/>
            </a:endParaRPr>
          </a:p>
          <a:p>
            <a:endParaRPr lang="en-US" sz="2400" dirty="0" smtClean="0">
              <a:solidFill>
                <a:srgbClr val="727CA3">
                  <a:lumMod val="50000"/>
                </a:srgbClr>
              </a:solidFill>
              <a:latin typeface="Arial" pitchFamily="34" charset="0"/>
              <a:cs typeface="Arial" pitchFamily="34" charset="0"/>
            </a:endParaRPr>
          </a:p>
          <a:p>
            <a:r>
              <a:rPr lang="en-US" sz="2400" dirty="0" smtClean="0">
                <a:solidFill>
                  <a:srgbClr val="727CA3">
                    <a:lumMod val="50000"/>
                  </a:srgbClr>
                </a:solidFill>
                <a:latin typeface="Arial" pitchFamily="34" charset="0"/>
                <a:cs typeface="Arial" pitchFamily="34" charset="0"/>
              </a:rPr>
              <a:t>The </a:t>
            </a:r>
            <a:r>
              <a:rPr lang="en-US" sz="2400" dirty="0">
                <a:solidFill>
                  <a:srgbClr val="727CA3">
                    <a:lumMod val="50000"/>
                  </a:srgbClr>
                </a:solidFill>
                <a:latin typeface="Arial" pitchFamily="34" charset="0"/>
                <a:cs typeface="Arial" pitchFamily="34" charset="0"/>
              </a:rPr>
              <a:t>function, interp1, uses the original </a:t>
            </a:r>
            <a:r>
              <a:rPr lang="en-US" sz="2400" dirty="0" smtClean="0">
                <a:solidFill>
                  <a:srgbClr val="727CA3">
                    <a:lumMod val="50000"/>
                  </a:srgbClr>
                </a:solidFill>
                <a:latin typeface="Arial" pitchFamily="34" charset="0"/>
                <a:cs typeface="Arial" pitchFamily="34" charset="0"/>
              </a:rPr>
              <a:t>x and y values (data points) </a:t>
            </a:r>
            <a:r>
              <a:rPr lang="en-US" sz="2400" dirty="0">
                <a:solidFill>
                  <a:srgbClr val="727CA3">
                    <a:lumMod val="50000"/>
                  </a:srgbClr>
                </a:solidFill>
                <a:latin typeface="Arial" pitchFamily="34" charset="0"/>
                <a:cs typeface="Arial" pitchFamily="34" charset="0"/>
              </a:rPr>
              <a:t>and interpolates to find the new </a:t>
            </a:r>
            <a:r>
              <a:rPr lang="en-US" sz="2400" dirty="0" smtClean="0">
                <a:solidFill>
                  <a:srgbClr val="727CA3">
                    <a:lumMod val="50000"/>
                  </a:srgbClr>
                </a:solidFill>
                <a:latin typeface="Arial" pitchFamily="34" charset="0"/>
                <a:cs typeface="Arial" pitchFamily="34" charset="0"/>
              </a:rPr>
              <a:t>values </a:t>
            </a:r>
            <a:r>
              <a:rPr lang="en-US" sz="2400" dirty="0">
                <a:solidFill>
                  <a:srgbClr val="727CA3">
                    <a:lumMod val="50000"/>
                  </a:srgbClr>
                </a:solidFill>
                <a:latin typeface="Arial" pitchFamily="34" charset="0"/>
                <a:cs typeface="Arial" pitchFamily="34" charset="0"/>
              </a:rPr>
              <a:t>yint at the </a:t>
            </a:r>
            <a:r>
              <a:rPr lang="en-US" sz="2400" dirty="0" smtClean="0">
                <a:solidFill>
                  <a:srgbClr val="727CA3">
                    <a:lumMod val="50000"/>
                  </a:srgbClr>
                </a:solidFill>
                <a:latin typeface="Arial" pitchFamily="34" charset="0"/>
                <a:cs typeface="Arial" pitchFamily="34" charset="0"/>
              </a:rPr>
              <a:t>desired points </a:t>
            </a:r>
            <a:r>
              <a:rPr lang="en-US" sz="2400" dirty="0">
                <a:solidFill>
                  <a:srgbClr val="727CA3">
                    <a:lumMod val="50000"/>
                  </a:srgbClr>
                </a:solidFill>
                <a:latin typeface="Arial" pitchFamily="34" charset="0"/>
                <a:cs typeface="Arial" pitchFamily="34" charset="0"/>
              </a:rPr>
              <a:t>in xint.  </a:t>
            </a:r>
            <a:endParaRPr lang="en-US" sz="2400" dirty="0" smtClean="0">
              <a:solidFill>
                <a:srgbClr val="727CA3">
                  <a:lumMod val="50000"/>
                </a:srgbClr>
              </a:solidFill>
              <a:latin typeface="Arial" pitchFamily="34" charset="0"/>
              <a:cs typeface="Arial" pitchFamily="34" charset="0"/>
            </a:endParaRPr>
          </a:p>
          <a:p>
            <a:endParaRPr lang="en-US" sz="2400" dirty="0">
              <a:solidFill>
                <a:srgbClr val="727CA3">
                  <a:lumMod val="50000"/>
                </a:srgbClr>
              </a:solidFill>
              <a:latin typeface="Arial" pitchFamily="34" charset="0"/>
              <a:cs typeface="Arial" pitchFamily="34" charset="0"/>
            </a:endParaRPr>
          </a:p>
          <a:p>
            <a:r>
              <a:rPr lang="en-US" sz="2400" dirty="0" smtClean="0">
                <a:solidFill>
                  <a:srgbClr val="727CA3">
                    <a:lumMod val="50000"/>
                  </a:srgbClr>
                </a:solidFill>
                <a:latin typeface="Arial" pitchFamily="34" charset="0"/>
                <a:cs typeface="Arial" pitchFamily="34" charset="0"/>
              </a:rPr>
              <a:t>Methods</a:t>
            </a:r>
            <a:r>
              <a:rPr lang="en-US" sz="2400" dirty="0">
                <a:solidFill>
                  <a:srgbClr val="727CA3">
                    <a:lumMod val="50000"/>
                  </a:srgbClr>
                </a:solidFill>
                <a:latin typeface="Arial" pitchFamily="34" charset="0"/>
                <a:cs typeface="Arial" pitchFamily="34" charset="0"/>
              </a:rPr>
              <a:t>: ‘nearest’ ‘linear’ ‘spline’ or ‘pchip’</a:t>
            </a:r>
          </a:p>
          <a:p>
            <a:r>
              <a:rPr lang="en-US" sz="2400" dirty="0">
                <a:solidFill>
                  <a:srgbClr val="727CA3">
                    <a:lumMod val="50000"/>
                  </a:srgbClr>
                </a:solidFill>
                <a:latin typeface="Arial" pitchFamily="34" charset="0"/>
                <a:cs typeface="Arial" pitchFamily="34" charset="0"/>
              </a:rPr>
              <a:t> </a:t>
            </a:r>
          </a:p>
        </p:txBody>
      </p:sp>
      <p:sp>
        <p:nvSpPr>
          <p:cNvPr id="4" name="TextBox 3"/>
          <p:cNvSpPr txBox="1"/>
          <p:nvPr/>
        </p:nvSpPr>
        <p:spPr>
          <a:xfrm>
            <a:off x="3525060" y="3581400"/>
            <a:ext cx="1400192" cy="369332"/>
          </a:xfrm>
          <a:prstGeom prst="rect">
            <a:avLst/>
          </a:prstGeom>
          <a:noFill/>
        </p:spPr>
        <p:txBody>
          <a:bodyPr wrap="none" rtlCol="0">
            <a:spAutoFit/>
          </a:bodyPr>
          <a:lstStyle/>
          <a:p>
            <a:r>
              <a:rPr lang="en-US" dirty="0" smtClean="0"/>
              <a:t>Original x, y</a:t>
            </a:r>
            <a:endParaRPr lang="en-US" dirty="0"/>
          </a:p>
        </p:txBody>
      </p:sp>
      <p:sp>
        <p:nvSpPr>
          <p:cNvPr id="5" name="TextBox 4"/>
          <p:cNvSpPr txBox="1"/>
          <p:nvPr/>
        </p:nvSpPr>
        <p:spPr>
          <a:xfrm>
            <a:off x="4953000" y="3581400"/>
            <a:ext cx="1116588" cy="369332"/>
          </a:xfrm>
          <a:prstGeom prst="rect">
            <a:avLst/>
          </a:prstGeom>
          <a:noFill/>
        </p:spPr>
        <p:txBody>
          <a:bodyPr wrap="none" rtlCol="0">
            <a:spAutoFit/>
          </a:bodyPr>
          <a:lstStyle/>
          <a:p>
            <a:r>
              <a:rPr lang="en-US" dirty="0" smtClean="0"/>
              <a:t>Desired x</a:t>
            </a:r>
            <a:endParaRPr lang="en-US" dirty="0"/>
          </a:p>
        </p:txBody>
      </p:sp>
      <p:sp>
        <p:nvSpPr>
          <p:cNvPr id="6" name="TextBox 5"/>
          <p:cNvSpPr txBox="1"/>
          <p:nvPr/>
        </p:nvSpPr>
        <p:spPr>
          <a:xfrm>
            <a:off x="914400" y="3581400"/>
            <a:ext cx="1116588" cy="369332"/>
          </a:xfrm>
          <a:prstGeom prst="rect">
            <a:avLst/>
          </a:prstGeom>
          <a:noFill/>
        </p:spPr>
        <p:txBody>
          <a:bodyPr wrap="none" rtlCol="0">
            <a:spAutoFit/>
          </a:bodyPr>
          <a:lstStyle/>
          <a:p>
            <a:r>
              <a:rPr lang="en-US" dirty="0" smtClean="0"/>
              <a:t>Desired y</a:t>
            </a:r>
            <a:endParaRPr lang="en-US" dirty="0"/>
          </a:p>
        </p:txBody>
      </p:sp>
      <p:cxnSp>
        <p:nvCxnSpPr>
          <p:cNvPr id="8" name="Straight Arrow Connector 7"/>
          <p:cNvCxnSpPr>
            <a:stCxn id="4" idx="0"/>
          </p:cNvCxnSpPr>
          <p:nvPr/>
        </p:nvCxnSpPr>
        <p:spPr>
          <a:xfrm flipH="1" flipV="1">
            <a:off x="4038600" y="3352800"/>
            <a:ext cx="186556" cy="2286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4" idx="0"/>
          </p:cNvCxnSpPr>
          <p:nvPr/>
        </p:nvCxnSpPr>
        <p:spPr>
          <a:xfrm flipV="1">
            <a:off x="4225156" y="3352800"/>
            <a:ext cx="118244" cy="2286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5105400" y="3352800"/>
            <a:ext cx="152400" cy="2286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6" idx="0"/>
          </p:cNvCxnSpPr>
          <p:nvPr/>
        </p:nvCxnSpPr>
        <p:spPr>
          <a:xfrm flipV="1">
            <a:off x="1472694" y="3276600"/>
            <a:ext cx="127506" cy="304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1617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839200" cy="1143000"/>
          </a:xfrm>
        </p:spPr>
        <p:txBody>
          <a:bodyPr>
            <a:normAutofit fontScale="90000"/>
          </a:bodyPr>
          <a:lstStyle/>
          <a:p>
            <a:pPr algn="ctr"/>
            <a:r>
              <a:rPr lang="en-US" sz="4800" b="1" dirty="0" smtClean="0">
                <a:solidFill>
                  <a:schemeClr val="accent3">
                    <a:lumMod val="50000"/>
                  </a:schemeClr>
                </a:solidFill>
              </a:rPr>
              <a:t>Apply interp1 to Warm Up Problem</a:t>
            </a:r>
            <a:endParaRPr lang="en-US" sz="4800" b="1" dirty="0">
              <a:solidFill>
                <a:schemeClr val="accent3">
                  <a:lumMod val="50000"/>
                </a:schemeClr>
              </a:solidFill>
            </a:endParaRPr>
          </a:p>
        </p:txBody>
      </p:sp>
      <p:sp>
        <p:nvSpPr>
          <p:cNvPr id="7" name="TextBox 6"/>
          <p:cNvSpPr txBox="1"/>
          <p:nvPr/>
        </p:nvSpPr>
        <p:spPr>
          <a:xfrm>
            <a:off x="228600" y="1905000"/>
            <a:ext cx="8915400" cy="2677656"/>
          </a:xfrm>
          <a:prstGeom prst="rect">
            <a:avLst/>
          </a:prstGeom>
          <a:noFill/>
        </p:spPr>
        <p:txBody>
          <a:bodyPr wrap="square" rtlCol="0">
            <a:spAutoFit/>
          </a:bodyPr>
          <a:lstStyle/>
          <a:p>
            <a:r>
              <a:rPr lang="fr-FR" sz="2000" dirty="0">
                <a:solidFill>
                  <a:schemeClr val="accent1">
                    <a:lumMod val="50000"/>
                  </a:schemeClr>
                </a:solidFill>
                <a:latin typeface="Courier New" panose="02070309020205020404" pitchFamily="49" charset="0"/>
                <a:cs typeface="Courier New" panose="02070309020205020404" pitchFamily="49" charset="0"/>
              </a:rPr>
              <a:t>&gt;&gt; interp1([10 20],[1.307 1.002],18,'linear')</a:t>
            </a:r>
          </a:p>
          <a:p>
            <a:endParaRPr lang="fr-FR" sz="2000" dirty="0" smtClean="0">
              <a:solidFill>
                <a:schemeClr val="accent1">
                  <a:lumMod val="50000"/>
                </a:schemeClr>
              </a:solidFill>
              <a:latin typeface="Courier New" panose="02070309020205020404" pitchFamily="49" charset="0"/>
              <a:cs typeface="Courier New" panose="02070309020205020404" pitchFamily="49" charset="0"/>
            </a:endParaRPr>
          </a:p>
          <a:p>
            <a:r>
              <a:rPr lang="fr-FR" sz="2000" dirty="0" smtClean="0">
                <a:solidFill>
                  <a:schemeClr val="accent1">
                    <a:lumMod val="50000"/>
                  </a:schemeClr>
                </a:solidFill>
                <a:latin typeface="Courier New" panose="02070309020205020404" pitchFamily="49" charset="0"/>
                <a:cs typeface="Courier New" panose="02070309020205020404" pitchFamily="49" charset="0"/>
              </a:rPr>
              <a:t>ans </a:t>
            </a:r>
            <a:r>
              <a:rPr lang="fr-FR" sz="2000" dirty="0">
                <a:solidFill>
                  <a:schemeClr val="accent1">
                    <a:lumMod val="50000"/>
                  </a:schemeClr>
                </a:solidFill>
                <a:latin typeface="Courier New" panose="02070309020205020404" pitchFamily="49" charset="0"/>
                <a:cs typeface="Courier New" panose="02070309020205020404" pitchFamily="49" charset="0"/>
              </a:rPr>
              <a:t>=</a:t>
            </a:r>
          </a:p>
          <a:p>
            <a:r>
              <a:rPr lang="fr-FR" sz="2000" dirty="0">
                <a:solidFill>
                  <a:schemeClr val="accent1">
                    <a:lumMod val="50000"/>
                  </a:schemeClr>
                </a:solidFill>
                <a:latin typeface="Courier New" panose="02070309020205020404" pitchFamily="49" charset="0"/>
                <a:cs typeface="Courier New" panose="02070309020205020404" pitchFamily="49" charset="0"/>
              </a:rPr>
              <a:t>    </a:t>
            </a:r>
            <a:r>
              <a:rPr lang="fr-FR" sz="2000" dirty="0" smtClean="0">
                <a:solidFill>
                  <a:schemeClr val="accent1">
                    <a:lumMod val="50000"/>
                  </a:schemeClr>
                </a:solidFill>
                <a:latin typeface="Courier New" panose="02070309020205020404" pitchFamily="49" charset="0"/>
                <a:cs typeface="Courier New" panose="02070309020205020404" pitchFamily="49" charset="0"/>
              </a:rPr>
              <a:t>1.0630</a:t>
            </a:r>
          </a:p>
          <a:p>
            <a:endParaRPr lang="fr-FR" sz="2000" dirty="0">
              <a:solidFill>
                <a:schemeClr val="accent1">
                  <a:lumMod val="50000"/>
                </a:schemeClr>
              </a:solidFill>
              <a:latin typeface="Courier New" panose="02070309020205020404" pitchFamily="49" charset="0"/>
              <a:cs typeface="Courier New" panose="02070309020205020404" pitchFamily="49" charset="0"/>
            </a:endParaRPr>
          </a:p>
          <a:p>
            <a:endParaRPr lang="fr-FR" sz="2000" dirty="0" smtClean="0">
              <a:solidFill>
                <a:schemeClr val="accent1">
                  <a:lumMod val="50000"/>
                </a:schemeClr>
              </a:solidFill>
              <a:latin typeface="Courier New" panose="02070309020205020404" pitchFamily="49" charset="0"/>
              <a:cs typeface="Courier New" panose="02070309020205020404" pitchFamily="49" charset="0"/>
            </a:endParaRPr>
          </a:p>
          <a:p>
            <a:r>
              <a:rPr lang="fr-FR" sz="2400" dirty="0" smtClean="0">
                <a:solidFill>
                  <a:schemeClr val="accent1">
                    <a:lumMod val="50000"/>
                  </a:schemeClr>
                </a:solidFill>
                <a:latin typeface="Arial" panose="020B0604020202020204" pitchFamily="34" charset="0"/>
                <a:cs typeface="Arial" panose="020B0604020202020204" pitchFamily="34" charset="0"/>
              </a:rPr>
              <a:t>What if we </a:t>
            </a:r>
            <a:r>
              <a:rPr lang="en-US" sz="2400" dirty="0" smtClean="0">
                <a:solidFill>
                  <a:schemeClr val="accent1">
                    <a:lumMod val="50000"/>
                  </a:schemeClr>
                </a:solidFill>
                <a:latin typeface="Arial" panose="020B0604020202020204" pitchFamily="34" charset="0"/>
                <a:cs typeface="Arial" panose="020B0604020202020204" pitchFamily="34" charset="0"/>
              </a:rPr>
              <a:t>wanted</a:t>
            </a:r>
            <a:r>
              <a:rPr lang="fr-FR" sz="2400" dirty="0" smtClean="0">
                <a:solidFill>
                  <a:schemeClr val="accent1">
                    <a:lumMod val="50000"/>
                  </a:schemeClr>
                </a:solidFill>
                <a:latin typeface="Arial" panose="020B0604020202020204" pitchFamily="34" charset="0"/>
                <a:cs typeface="Arial" panose="020B0604020202020204" pitchFamily="34" charset="0"/>
              </a:rPr>
              <a:t> to calculate the viscosity at  temperatures of 12, 14, 16, and 18?</a:t>
            </a:r>
          </a:p>
        </p:txBody>
      </p:sp>
      <p:sp>
        <p:nvSpPr>
          <p:cNvPr id="6" name="TextBox 5"/>
          <p:cNvSpPr txBox="1"/>
          <p:nvPr/>
        </p:nvSpPr>
        <p:spPr>
          <a:xfrm>
            <a:off x="228600" y="5105400"/>
            <a:ext cx="8915400" cy="1015663"/>
          </a:xfrm>
          <a:prstGeom prst="rect">
            <a:avLst/>
          </a:prstGeom>
          <a:noFill/>
        </p:spPr>
        <p:txBody>
          <a:bodyPr wrap="square" rtlCol="0">
            <a:spAutoFit/>
          </a:bodyPr>
          <a:lstStyle/>
          <a:p>
            <a:r>
              <a:rPr lang="fr-FR" sz="2000" dirty="0" smtClean="0">
                <a:solidFill>
                  <a:schemeClr val="accent1">
                    <a:lumMod val="50000"/>
                  </a:schemeClr>
                </a:solidFill>
                <a:latin typeface="Courier New" panose="02070309020205020404" pitchFamily="49" charset="0"/>
                <a:cs typeface="Courier New" panose="02070309020205020404" pitchFamily="49" charset="0"/>
              </a:rPr>
              <a:t>&gt;&gt; </a:t>
            </a:r>
            <a:r>
              <a:rPr lang="fr-FR" sz="2000" dirty="0">
                <a:solidFill>
                  <a:schemeClr val="accent1">
                    <a:lumMod val="50000"/>
                  </a:schemeClr>
                </a:solidFill>
                <a:latin typeface="Courier New" panose="02070309020205020404" pitchFamily="49" charset="0"/>
                <a:cs typeface="Courier New" panose="02070309020205020404" pitchFamily="49" charset="0"/>
              </a:rPr>
              <a:t>interp1([10 20],[1.307 1.002],12:2:18,'linear')</a:t>
            </a:r>
          </a:p>
          <a:p>
            <a:r>
              <a:rPr lang="fr-FR" sz="2000" dirty="0">
                <a:solidFill>
                  <a:schemeClr val="accent1">
                    <a:lumMod val="50000"/>
                  </a:schemeClr>
                </a:solidFill>
                <a:latin typeface="Courier New" panose="02070309020205020404" pitchFamily="49" charset="0"/>
                <a:cs typeface="Courier New" panose="02070309020205020404" pitchFamily="49" charset="0"/>
              </a:rPr>
              <a:t>ans =</a:t>
            </a:r>
          </a:p>
          <a:p>
            <a:r>
              <a:rPr lang="fr-FR" sz="2000" dirty="0">
                <a:solidFill>
                  <a:schemeClr val="accent1">
                    <a:lumMod val="50000"/>
                  </a:schemeClr>
                </a:solidFill>
                <a:latin typeface="Courier New" panose="02070309020205020404" pitchFamily="49" charset="0"/>
                <a:cs typeface="Courier New" panose="02070309020205020404" pitchFamily="49" charset="0"/>
              </a:rPr>
              <a:t>    1.2460    1.1850    1.1240    1.0630</a:t>
            </a:r>
            <a:endParaRPr lang="en-US" sz="2000" dirty="0" smtClean="0">
              <a:solidFill>
                <a:schemeClr val="accent1">
                  <a:lumMod val="50000"/>
                </a:schemeClr>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511402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839200" cy="1143000"/>
          </a:xfrm>
        </p:spPr>
        <p:txBody>
          <a:bodyPr>
            <a:normAutofit/>
          </a:bodyPr>
          <a:lstStyle/>
          <a:p>
            <a:pPr algn="ctr"/>
            <a:r>
              <a:rPr lang="en-US" sz="4800" b="1" dirty="0" smtClean="0">
                <a:solidFill>
                  <a:schemeClr val="accent3">
                    <a:lumMod val="50000"/>
                  </a:schemeClr>
                </a:solidFill>
              </a:rPr>
              <a:t>Apply interp1 to Spring-Mass Data</a:t>
            </a:r>
            <a:endParaRPr lang="en-US" sz="4800" b="1" dirty="0">
              <a:solidFill>
                <a:schemeClr val="accent3">
                  <a:lumMod val="50000"/>
                </a:schemeClr>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955627773"/>
              </p:ext>
            </p:extLst>
          </p:nvPr>
        </p:nvGraphicFramePr>
        <p:xfrm>
          <a:off x="838200" y="2133600"/>
          <a:ext cx="3429000" cy="4171752"/>
        </p:xfrm>
        <a:graphic>
          <a:graphicData uri="http://schemas.openxmlformats.org/drawingml/2006/table">
            <a:tbl>
              <a:tblPr>
                <a:tableStyleId>{5C22544A-7EE6-4342-B048-85BDC9FD1C3A}</a:tableStyleId>
              </a:tblPr>
              <a:tblGrid>
                <a:gridCol w="1076255"/>
                <a:gridCol w="2352745"/>
              </a:tblGrid>
              <a:tr h="347646">
                <a:tc>
                  <a:txBody>
                    <a:bodyPr/>
                    <a:lstStyle/>
                    <a:p>
                      <a:pPr algn="ctr" fontAlgn="b"/>
                      <a:r>
                        <a:rPr lang="en-US" sz="1800" b="1" u="none" strike="noStrike" dirty="0">
                          <a:effectLst/>
                          <a:latin typeface="Arial" panose="020B0604020202020204" pitchFamily="34" charset="0"/>
                          <a:cs typeface="Arial" panose="020B0604020202020204" pitchFamily="34" charset="0"/>
                        </a:rPr>
                        <a:t>Time (s)</a:t>
                      </a:r>
                      <a:endParaRPr lang="en-US" sz="18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800" b="1" u="none" strike="noStrike" dirty="0">
                          <a:effectLst/>
                          <a:latin typeface="Arial" panose="020B0604020202020204" pitchFamily="34" charset="0"/>
                          <a:cs typeface="Arial" panose="020B0604020202020204" pitchFamily="34" charset="0"/>
                        </a:rPr>
                        <a:t>Displacement (cm)</a:t>
                      </a:r>
                      <a:endParaRPr lang="en-US" sz="18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347646">
                <a:tc>
                  <a:txBody>
                    <a:bodyPr/>
                    <a:lstStyle/>
                    <a:p>
                      <a:pPr algn="ctr" fontAlgn="b"/>
                      <a:r>
                        <a:rPr lang="en-US" sz="1800" u="none" strike="noStrike" dirty="0">
                          <a:effectLst/>
                          <a:latin typeface="Arial" panose="020B0604020202020204" pitchFamily="34" charset="0"/>
                          <a:cs typeface="Arial" panose="020B0604020202020204" pitchFamily="34" charset="0"/>
                        </a:rPr>
                        <a:t>0</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800" u="none" strike="noStrike" dirty="0">
                          <a:effectLst/>
                          <a:latin typeface="Arial" panose="020B0604020202020204" pitchFamily="34" charset="0"/>
                          <a:cs typeface="Arial" panose="020B0604020202020204" pitchFamily="34" charset="0"/>
                        </a:rPr>
                        <a:t>1</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347646">
                <a:tc>
                  <a:txBody>
                    <a:bodyPr/>
                    <a:lstStyle/>
                    <a:p>
                      <a:pPr algn="ctr" fontAlgn="b"/>
                      <a:r>
                        <a:rPr lang="en-US" sz="1800" u="none" strike="noStrike" dirty="0">
                          <a:effectLst/>
                          <a:latin typeface="Arial" panose="020B0604020202020204" pitchFamily="34" charset="0"/>
                          <a:cs typeface="Arial" panose="020B0604020202020204" pitchFamily="34" charset="0"/>
                        </a:rPr>
                        <a:t>0.5</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800" u="none" strike="noStrike" dirty="0">
                          <a:effectLst/>
                          <a:latin typeface="Arial" panose="020B0604020202020204" pitchFamily="34" charset="0"/>
                          <a:cs typeface="Arial" panose="020B0604020202020204" pitchFamily="34" charset="0"/>
                        </a:rPr>
                        <a:t>0</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347646">
                <a:tc>
                  <a:txBody>
                    <a:bodyPr/>
                    <a:lstStyle/>
                    <a:p>
                      <a:pPr algn="ctr" fontAlgn="b"/>
                      <a:r>
                        <a:rPr lang="en-US" sz="1800" u="none" strike="noStrike" dirty="0">
                          <a:effectLst/>
                          <a:latin typeface="Arial" panose="020B0604020202020204" pitchFamily="34" charset="0"/>
                          <a:cs typeface="Arial" panose="020B0604020202020204" pitchFamily="34" charset="0"/>
                        </a:rPr>
                        <a:t>1</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800" u="none" strike="noStrike" dirty="0">
                          <a:effectLst/>
                          <a:latin typeface="Arial" panose="020B0604020202020204" pitchFamily="34" charset="0"/>
                          <a:cs typeface="Arial" panose="020B0604020202020204" pitchFamily="34" charset="0"/>
                        </a:rPr>
                        <a:t>-0.61</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347646">
                <a:tc>
                  <a:txBody>
                    <a:bodyPr/>
                    <a:lstStyle/>
                    <a:p>
                      <a:pPr algn="ctr" fontAlgn="b"/>
                      <a:r>
                        <a:rPr lang="en-US" sz="1800" u="none" strike="noStrike" dirty="0">
                          <a:effectLst/>
                          <a:latin typeface="Arial" panose="020B0604020202020204" pitchFamily="34" charset="0"/>
                          <a:cs typeface="Arial" panose="020B0604020202020204" pitchFamily="34" charset="0"/>
                        </a:rPr>
                        <a:t>1.5</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800" u="none" strike="noStrike" dirty="0">
                          <a:effectLst/>
                          <a:latin typeface="Arial" panose="020B0604020202020204" pitchFamily="34" charset="0"/>
                          <a:cs typeface="Arial" panose="020B0604020202020204" pitchFamily="34" charset="0"/>
                        </a:rPr>
                        <a:t>0</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347646">
                <a:tc>
                  <a:txBody>
                    <a:bodyPr/>
                    <a:lstStyle/>
                    <a:p>
                      <a:pPr algn="ctr" fontAlgn="b"/>
                      <a:r>
                        <a:rPr lang="en-US" sz="1800" u="none" strike="noStrike" dirty="0">
                          <a:effectLst/>
                          <a:latin typeface="Arial" panose="020B0604020202020204" pitchFamily="34" charset="0"/>
                          <a:cs typeface="Arial" panose="020B0604020202020204" pitchFamily="34" charset="0"/>
                        </a:rPr>
                        <a:t>2</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800" u="none" strike="noStrike" dirty="0">
                          <a:effectLst/>
                          <a:latin typeface="Arial" panose="020B0604020202020204" pitchFamily="34" charset="0"/>
                          <a:cs typeface="Arial" panose="020B0604020202020204" pitchFamily="34" charset="0"/>
                        </a:rPr>
                        <a:t>0.37</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347646">
                <a:tc>
                  <a:txBody>
                    <a:bodyPr/>
                    <a:lstStyle/>
                    <a:p>
                      <a:pPr algn="ctr" fontAlgn="b"/>
                      <a:r>
                        <a:rPr lang="en-US" sz="1800" u="none" strike="noStrike" dirty="0">
                          <a:effectLst/>
                          <a:latin typeface="Arial" panose="020B0604020202020204" pitchFamily="34" charset="0"/>
                          <a:cs typeface="Arial" panose="020B0604020202020204" pitchFamily="34" charset="0"/>
                        </a:rPr>
                        <a:t>2.5</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800" u="none" strike="noStrike" dirty="0">
                          <a:effectLst/>
                          <a:latin typeface="Arial" panose="020B0604020202020204" pitchFamily="34" charset="0"/>
                          <a:cs typeface="Arial" panose="020B0604020202020204" pitchFamily="34" charset="0"/>
                        </a:rPr>
                        <a:t>0</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347646">
                <a:tc>
                  <a:txBody>
                    <a:bodyPr/>
                    <a:lstStyle/>
                    <a:p>
                      <a:pPr algn="ctr" fontAlgn="b"/>
                      <a:r>
                        <a:rPr lang="en-US" sz="1800" u="none" strike="noStrike" dirty="0">
                          <a:effectLst/>
                          <a:latin typeface="Arial" panose="020B0604020202020204" pitchFamily="34" charset="0"/>
                          <a:cs typeface="Arial" panose="020B0604020202020204" pitchFamily="34" charset="0"/>
                        </a:rPr>
                        <a:t>3</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800" u="none" strike="noStrike" dirty="0">
                          <a:effectLst/>
                          <a:latin typeface="Arial" panose="020B0604020202020204" pitchFamily="34" charset="0"/>
                          <a:cs typeface="Arial" panose="020B0604020202020204" pitchFamily="34" charset="0"/>
                        </a:rPr>
                        <a:t>-0.22</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347646">
                <a:tc>
                  <a:txBody>
                    <a:bodyPr/>
                    <a:lstStyle/>
                    <a:p>
                      <a:pPr algn="ctr" fontAlgn="b"/>
                      <a:r>
                        <a:rPr lang="en-US" sz="1800" u="none" strike="noStrike" dirty="0">
                          <a:effectLst/>
                          <a:latin typeface="Arial" panose="020B0604020202020204" pitchFamily="34" charset="0"/>
                          <a:cs typeface="Arial" panose="020B0604020202020204" pitchFamily="34" charset="0"/>
                        </a:rPr>
                        <a:t>3.5</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800" u="none" strike="noStrike" dirty="0">
                          <a:effectLst/>
                          <a:latin typeface="Arial" panose="020B0604020202020204" pitchFamily="34" charset="0"/>
                          <a:cs typeface="Arial" panose="020B0604020202020204" pitchFamily="34" charset="0"/>
                        </a:rPr>
                        <a:t>0</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347646">
                <a:tc>
                  <a:txBody>
                    <a:bodyPr/>
                    <a:lstStyle/>
                    <a:p>
                      <a:pPr algn="ctr" fontAlgn="b"/>
                      <a:r>
                        <a:rPr lang="en-US" sz="1800" u="none" strike="noStrike" dirty="0">
                          <a:effectLst/>
                          <a:latin typeface="Arial" panose="020B0604020202020204" pitchFamily="34" charset="0"/>
                          <a:cs typeface="Arial" panose="020B0604020202020204" pitchFamily="34" charset="0"/>
                        </a:rPr>
                        <a:t>4</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800" u="none" strike="noStrike" dirty="0">
                          <a:effectLst/>
                          <a:latin typeface="Arial" panose="020B0604020202020204" pitchFamily="34" charset="0"/>
                          <a:cs typeface="Arial" panose="020B0604020202020204" pitchFamily="34" charset="0"/>
                        </a:rPr>
                        <a:t>0.14</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347646">
                <a:tc>
                  <a:txBody>
                    <a:bodyPr/>
                    <a:lstStyle/>
                    <a:p>
                      <a:pPr algn="ctr" fontAlgn="b"/>
                      <a:r>
                        <a:rPr lang="en-US" sz="1800" u="none" strike="noStrike" dirty="0">
                          <a:effectLst/>
                          <a:latin typeface="Arial" panose="020B0604020202020204" pitchFamily="34" charset="0"/>
                          <a:cs typeface="Arial" panose="020B0604020202020204" pitchFamily="34" charset="0"/>
                        </a:rPr>
                        <a:t>4.5</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800" u="none" strike="noStrike" dirty="0">
                          <a:effectLst/>
                          <a:latin typeface="Arial" panose="020B0604020202020204" pitchFamily="34" charset="0"/>
                          <a:cs typeface="Arial" panose="020B0604020202020204" pitchFamily="34" charset="0"/>
                        </a:rPr>
                        <a:t>0</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347646">
                <a:tc>
                  <a:txBody>
                    <a:bodyPr/>
                    <a:lstStyle/>
                    <a:p>
                      <a:pPr algn="ctr" fontAlgn="b"/>
                      <a:r>
                        <a:rPr lang="en-US" sz="1800" u="none" strike="noStrike" dirty="0">
                          <a:effectLst/>
                          <a:latin typeface="Arial" panose="020B0604020202020204" pitchFamily="34" charset="0"/>
                          <a:cs typeface="Arial" panose="020B0604020202020204" pitchFamily="34" charset="0"/>
                        </a:rPr>
                        <a:t>5</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en-US" sz="1800" u="none" strike="noStrike" dirty="0">
                          <a:effectLst/>
                          <a:latin typeface="Arial" panose="020B0604020202020204" pitchFamily="34" charset="0"/>
                          <a:cs typeface="Arial" panose="020B0604020202020204" pitchFamily="34" charset="0"/>
                        </a:rPr>
                        <a:t>-0.08</a:t>
                      </a:r>
                      <a:endParaRPr lang="en-US"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pic>
        <p:nvPicPr>
          <p:cNvPr id="5" name="Picture 4"/>
          <p:cNvPicPr>
            <a:picLocks noChangeAspect="1"/>
          </p:cNvPicPr>
          <p:nvPr/>
        </p:nvPicPr>
        <p:blipFill>
          <a:blip r:embed="rId2"/>
          <a:stretch>
            <a:fillRect/>
          </a:stretch>
        </p:blipFill>
        <p:spPr>
          <a:xfrm>
            <a:off x="6172200" y="1752600"/>
            <a:ext cx="657225" cy="1209675"/>
          </a:xfrm>
          <a:prstGeom prst="rect">
            <a:avLst/>
          </a:prstGeom>
        </p:spPr>
      </p:pic>
      <p:sp>
        <p:nvSpPr>
          <p:cNvPr id="7" name="TextBox 6"/>
          <p:cNvSpPr txBox="1"/>
          <p:nvPr/>
        </p:nvSpPr>
        <p:spPr>
          <a:xfrm>
            <a:off x="4495800" y="3352800"/>
            <a:ext cx="4419600" cy="3046988"/>
          </a:xfrm>
          <a:prstGeom prst="rect">
            <a:avLst/>
          </a:prstGeom>
          <a:noFill/>
        </p:spPr>
        <p:txBody>
          <a:bodyPr wrap="square" rtlCol="0">
            <a:spAutoFit/>
          </a:bodyPr>
          <a:lstStyle/>
          <a:p>
            <a:r>
              <a:rPr lang="en-US" sz="2400" dirty="0" smtClean="0">
                <a:solidFill>
                  <a:schemeClr val="accent1">
                    <a:lumMod val="50000"/>
                  </a:schemeClr>
                </a:solidFill>
                <a:latin typeface="Arial" pitchFamily="34" charset="0"/>
                <a:cs typeface="Arial" pitchFamily="34" charset="0"/>
              </a:rPr>
              <a:t>We want to estimate the displacement of the mass every 0.1 seconds using the measured sensor data.  The measured data can be entered in by hand or imported using the Excel file named MassSpringDisplacementData.</a:t>
            </a:r>
          </a:p>
        </p:txBody>
      </p:sp>
    </p:spTree>
    <p:extLst>
      <p:ext uri="{BB962C8B-B14F-4D97-AF65-F5344CB8AC3E}">
        <p14:creationId xmlns:p14="http://schemas.microsoft.com/office/powerpoint/2010/main" val="15395493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2346" y="533400"/>
            <a:ext cx="8305800" cy="1143000"/>
          </a:xfrm>
        </p:spPr>
        <p:txBody>
          <a:bodyPr>
            <a:normAutofit/>
          </a:bodyPr>
          <a:lstStyle/>
          <a:p>
            <a:pPr algn="ctr"/>
            <a:r>
              <a:rPr lang="en-US" b="1" dirty="0" smtClean="0">
                <a:solidFill>
                  <a:schemeClr val="accent3">
                    <a:lumMod val="50000"/>
                  </a:schemeClr>
                </a:solidFill>
              </a:rPr>
              <a:t>Nearest Point Interpolation</a:t>
            </a:r>
            <a:endParaRPr lang="en-US" b="1" dirty="0">
              <a:solidFill>
                <a:schemeClr val="accent3">
                  <a:lumMod val="50000"/>
                </a:schemeClr>
              </a:solidFill>
            </a:endParaRPr>
          </a:p>
        </p:txBody>
      </p:sp>
      <p:sp>
        <p:nvSpPr>
          <p:cNvPr id="3" name="TextBox 2"/>
          <p:cNvSpPr txBox="1"/>
          <p:nvPr/>
        </p:nvSpPr>
        <p:spPr>
          <a:xfrm>
            <a:off x="166048" y="2286000"/>
            <a:ext cx="9014346" cy="3170099"/>
          </a:xfrm>
          <a:prstGeom prst="rect">
            <a:avLst/>
          </a:prstGeom>
          <a:noFill/>
        </p:spPr>
        <p:txBody>
          <a:bodyPr wrap="square" rtlCol="0">
            <a:spAutoFit/>
          </a:bodyPr>
          <a:lstStyle/>
          <a:p>
            <a:r>
              <a:rPr lang="fr-FR" sz="2000" dirty="0" smtClean="0">
                <a:solidFill>
                  <a:srgbClr val="006600"/>
                </a:solidFill>
                <a:latin typeface="Courier New" panose="02070309020205020404" pitchFamily="49" charset="0"/>
                <a:cs typeface="Courier New" panose="02070309020205020404" pitchFamily="49" charset="0"/>
              </a:rPr>
              <a:t>% Enter Original Data Points or import excel from file!</a:t>
            </a:r>
          </a:p>
          <a:p>
            <a:r>
              <a:rPr lang="fr-FR" sz="2000" dirty="0" smtClean="0">
                <a:solidFill>
                  <a:srgbClr val="727CA3">
                    <a:lumMod val="50000"/>
                  </a:srgbClr>
                </a:solidFill>
                <a:latin typeface="Courier New" panose="02070309020205020404" pitchFamily="49" charset="0"/>
                <a:cs typeface="Courier New" panose="02070309020205020404" pitchFamily="49" charset="0"/>
              </a:rPr>
              <a:t>&gt;&gt; t = 0:0.5:5; </a:t>
            </a:r>
          </a:p>
          <a:p>
            <a:r>
              <a:rPr lang="fr-FR" sz="2000" dirty="0" smtClean="0">
                <a:solidFill>
                  <a:srgbClr val="727CA3">
                    <a:lumMod val="50000"/>
                  </a:srgbClr>
                </a:solidFill>
                <a:latin typeface="Courier New" panose="02070309020205020404" pitchFamily="49" charset="0"/>
                <a:cs typeface="Courier New" panose="02070309020205020404" pitchFamily="49" charset="0"/>
              </a:rPr>
              <a:t>&gt;&gt; d = [1 0 -0.61 0 0.37 0 -0.22 0 0.14 0 -0.08];</a:t>
            </a:r>
          </a:p>
          <a:p>
            <a:endParaRPr lang="fr-FR" sz="2000" dirty="0" smtClean="0">
              <a:solidFill>
                <a:srgbClr val="727CA3">
                  <a:lumMod val="50000"/>
                </a:srgbClr>
              </a:solidFill>
              <a:latin typeface="Courier New" panose="02070309020205020404" pitchFamily="49" charset="0"/>
              <a:cs typeface="Courier New" panose="02070309020205020404" pitchFamily="49" charset="0"/>
            </a:endParaRPr>
          </a:p>
          <a:p>
            <a:r>
              <a:rPr lang="fr-FR" sz="2000" dirty="0" smtClean="0">
                <a:solidFill>
                  <a:srgbClr val="006600"/>
                </a:solidFill>
                <a:latin typeface="Courier New" panose="02070309020205020404" pitchFamily="49" charset="0"/>
                <a:cs typeface="Courier New" panose="02070309020205020404" pitchFamily="49" charset="0"/>
              </a:rPr>
              <a:t>% Enter Desired Time Values</a:t>
            </a:r>
          </a:p>
          <a:p>
            <a:r>
              <a:rPr lang="en-US" sz="2000" dirty="0">
                <a:solidFill>
                  <a:srgbClr val="727CA3">
                    <a:lumMod val="50000"/>
                  </a:srgbClr>
                </a:solidFill>
                <a:latin typeface="Courier New" panose="02070309020205020404" pitchFamily="49" charset="0"/>
                <a:cs typeface="Courier New" panose="02070309020205020404" pitchFamily="49" charset="0"/>
              </a:rPr>
              <a:t>&gt;&gt; t_int = 0:0.1:5</a:t>
            </a:r>
            <a:r>
              <a:rPr lang="en-US" sz="2000" dirty="0" smtClean="0">
                <a:solidFill>
                  <a:srgbClr val="727CA3">
                    <a:lumMod val="50000"/>
                  </a:srgbClr>
                </a:solidFill>
                <a:latin typeface="Courier New" panose="02070309020205020404" pitchFamily="49" charset="0"/>
                <a:cs typeface="Courier New" panose="02070309020205020404" pitchFamily="49" charset="0"/>
              </a:rPr>
              <a:t>;</a:t>
            </a:r>
          </a:p>
          <a:p>
            <a:endParaRPr lang="en-US" sz="2000" dirty="0" smtClean="0">
              <a:solidFill>
                <a:srgbClr val="727CA3">
                  <a:lumMod val="50000"/>
                </a:srgbClr>
              </a:solidFill>
              <a:latin typeface="Courier New" panose="02070309020205020404" pitchFamily="49" charset="0"/>
              <a:cs typeface="Courier New" panose="02070309020205020404" pitchFamily="49" charset="0"/>
            </a:endParaRPr>
          </a:p>
          <a:p>
            <a:r>
              <a:rPr lang="en-US" sz="2000" dirty="0" smtClean="0">
                <a:solidFill>
                  <a:srgbClr val="006600"/>
                </a:solidFill>
                <a:latin typeface="Courier New" panose="02070309020205020404" pitchFamily="49" charset="0"/>
                <a:cs typeface="Courier New" panose="02070309020205020404" pitchFamily="49" charset="0"/>
              </a:rPr>
              <a:t>% Use interp1 to get estimates for displacement</a:t>
            </a:r>
            <a:endParaRPr lang="en-US" sz="2000" dirty="0">
              <a:solidFill>
                <a:srgbClr val="006600"/>
              </a:solidFill>
              <a:latin typeface="Courier New" panose="02070309020205020404" pitchFamily="49" charset="0"/>
              <a:cs typeface="Courier New" panose="02070309020205020404" pitchFamily="49" charset="0"/>
            </a:endParaRPr>
          </a:p>
          <a:p>
            <a:r>
              <a:rPr lang="en-US" sz="2000" dirty="0" smtClean="0">
                <a:solidFill>
                  <a:srgbClr val="727CA3">
                    <a:lumMod val="50000"/>
                  </a:srgbClr>
                </a:solidFill>
                <a:latin typeface="Courier New" panose="02070309020205020404" pitchFamily="49" charset="0"/>
                <a:cs typeface="Courier New" panose="02070309020205020404" pitchFamily="49" charset="0"/>
              </a:rPr>
              <a:t>&gt;&gt; </a:t>
            </a:r>
            <a:r>
              <a:rPr lang="en-US" sz="2000" dirty="0">
                <a:solidFill>
                  <a:srgbClr val="727CA3">
                    <a:lumMod val="50000"/>
                  </a:srgbClr>
                </a:solidFill>
                <a:latin typeface="Courier New" panose="02070309020205020404" pitchFamily="49" charset="0"/>
                <a:cs typeface="Courier New" panose="02070309020205020404" pitchFamily="49" charset="0"/>
              </a:rPr>
              <a:t>d_int_nearest = interp1(t,d,t_int,'nearest');</a:t>
            </a:r>
          </a:p>
          <a:p>
            <a:r>
              <a:rPr lang="en-US" sz="2000" dirty="0" smtClean="0">
                <a:solidFill>
                  <a:srgbClr val="727CA3">
                    <a:lumMod val="50000"/>
                  </a:srgbClr>
                </a:solidFill>
                <a:latin typeface="Courier New" panose="02070309020205020404" pitchFamily="49" charset="0"/>
                <a:cs typeface="Courier New" panose="02070309020205020404" pitchFamily="49" charset="0"/>
              </a:rPr>
              <a:t>&gt;&gt; </a:t>
            </a:r>
            <a:r>
              <a:rPr lang="en-US" sz="2000" dirty="0">
                <a:solidFill>
                  <a:srgbClr val="727CA3">
                    <a:lumMod val="50000"/>
                  </a:srgbClr>
                </a:solidFill>
                <a:latin typeface="Courier New" panose="02070309020205020404" pitchFamily="49" charset="0"/>
                <a:cs typeface="Courier New" panose="02070309020205020404" pitchFamily="49" charset="0"/>
              </a:rPr>
              <a:t>plot(t_int,d_int_nearest,'ko',t,d,'r*')</a:t>
            </a:r>
          </a:p>
        </p:txBody>
      </p:sp>
    </p:spTree>
    <p:extLst>
      <p:ext uri="{BB962C8B-B14F-4D97-AF65-F5344CB8AC3E}">
        <p14:creationId xmlns:p14="http://schemas.microsoft.com/office/powerpoint/2010/main" val="7221819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4524</TotalTime>
  <Words>814</Words>
  <Application>Microsoft Office PowerPoint</Application>
  <PresentationFormat>On-screen Show (4:3)</PresentationFormat>
  <Paragraphs>157</Paragraphs>
  <Slides>19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Constantia</vt:lpstr>
      <vt:lpstr>Courier New</vt:lpstr>
      <vt:lpstr>Wingdings</vt:lpstr>
      <vt:lpstr>Wingdings 2</vt:lpstr>
      <vt:lpstr>Flow</vt:lpstr>
      <vt:lpstr> Interpolation </vt:lpstr>
      <vt:lpstr>Interpolation</vt:lpstr>
      <vt:lpstr>Warm-up Problems</vt:lpstr>
      <vt:lpstr>Warm-up Problems</vt:lpstr>
      <vt:lpstr>Types of Interpolation</vt:lpstr>
      <vt:lpstr>MATLAB function: interp1</vt:lpstr>
      <vt:lpstr>Apply interp1 to Warm Up Problem</vt:lpstr>
      <vt:lpstr>Apply interp1 to Spring-Mass Data</vt:lpstr>
      <vt:lpstr>Nearest Point Interpolation</vt:lpstr>
      <vt:lpstr>Nearest Point Interpolation</vt:lpstr>
      <vt:lpstr>Linear Interpolation</vt:lpstr>
      <vt:lpstr>Linear Interpolation</vt:lpstr>
      <vt:lpstr>Spline  Interpolation</vt:lpstr>
      <vt:lpstr>Linear Interpolation</vt:lpstr>
      <vt:lpstr>Interpolation</vt:lpstr>
      <vt:lpstr>Interpolation</vt:lpstr>
      <vt:lpstr>Interpolation vs. Curve Fitting</vt:lpstr>
      <vt:lpstr>Interpolation vs. Curve Fitting</vt:lpstr>
      <vt:lpstr>Demo Audio Compression/Interpolations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DIGITAL SIGNAL PROCESSING</dc:title>
  <dc:creator>Kathy</dc:creator>
  <cp:lastModifiedBy>Kathy</cp:lastModifiedBy>
  <cp:revision>428</cp:revision>
  <dcterms:created xsi:type="dcterms:W3CDTF">2009-01-04T18:54:06Z</dcterms:created>
  <dcterms:modified xsi:type="dcterms:W3CDTF">2013-09-14T22:15:56Z</dcterms:modified>
</cp:coreProperties>
</file>